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5"/>
  </p:notesMasterIdLst>
  <p:handoutMasterIdLst>
    <p:handoutMasterId r:id="rId16"/>
  </p:handoutMasterIdLst>
  <p:sldIdLst>
    <p:sldId id="256" r:id="rId5"/>
    <p:sldId id="344" r:id="rId6"/>
    <p:sldId id="343" r:id="rId7"/>
    <p:sldId id="358" r:id="rId8"/>
    <p:sldId id="314" r:id="rId9"/>
    <p:sldId id="338" r:id="rId10"/>
    <p:sldId id="356" r:id="rId11"/>
    <p:sldId id="357" r:id="rId12"/>
    <p:sldId id="355" r:id="rId13"/>
    <p:sldId id="359" r:id="rId14"/>
  </p:sldIdLst>
  <p:sldSz cx="24384000" cy="13716000"/>
  <p:notesSz cx="6797675" cy="9926638"/>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ert Howie" initials="RH" lastIdx="10" clrIdx="0">
    <p:extLst>
      <p:ext uri="{19B8F6BF-5375-455C-9EA6-DF929625EA0E}">
        <p15:presenceInfo xmlns:p15="http://schemas.microsoft.com/office/powerpoint/2012/main" userId="Robert Howie" providerId="None"/>
      </p:ext>
    </p:extLst>
  </p:cmAuthor>
  <p:cmAuthor id="2" name="Fergus William Downey" initials="FWD" lastIdx="9" clrIdx="1">
    <p:extLst>
      <p:ext uri="{19B8F6BF-5375-455C-9EA6-DF929625EA0E}">
        <p15:presenceInfo xmlns:p15="http://schemas.microsoft.com/office/powerpoint/2012/main" userId="Fergus William Downey" providerId="None"/>
      </p:ext>
    </p:extLst>
  </p:cmAuthor>
  <p:cmAuthor id="3" name="Daniel-Cristian Busan" initials="DCB" lastIdx="2" clrIdx="2">
    <p:extLst>
      <p:ext uri="{19B8F6BF-5375-455C-9EA6-DF929625EA0E}">
        <p15:presenceInfo xmlns:p15="http://schemas.microsoft.com/office/powerpoint/2012/main" userId="S::268025G@curtin.edu.au::a17d0494-bb44-48d7-bee5-3e70217577a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33"/>
    <a:srgbClr val="091537"/>
    <a:srgbClr val="E1DDC5"/>
    <a:srgbClr val="576CBD"/>
    <a:srgbClr val="FEFD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B22D3F-94BD-B3DA-4F82-F5CB9F31B66C}" v="2" dt="2024-01-22T13:34:24.417"/>
    <p1510:client id="{42B798F7-D24A-D08D-F8FB-17F11A1E0D85}" v="49" dt="2024-01-22T13:11:23.976"/>
    <p1510:client id="{7744AD41-6EC6-2CE2-8081-EEADC951D1C6}" v="19" dt="2024-01-23T01:27:05.363"/>
    <p1510:client id="{8E00AAE5-D13C-4ABE-92A3-F586B3F95F8A}" v="9" dt="2024-01-22T13:39:10.591"/>
    <p1510:client id="{AEF3C0E8-8992-4ED3-A7FA-104F3E5B7147}" v="192" vWet="198" dt="2024-01-23T01:23:06.44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4320"/>
        <p:guide pos="76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6763D-6B86-481C-A36B-1CC361A7CBE3}"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AU"/>
        </a:p>
      </dgm:t>
    </dgm:pt>
    <dgm:pt modelId="{043ECE53-13C1-4E9F-A9F3-40E7E7519227}">
      <dgm:prSet phldrT="[Text]"/>
      <dgm:spPr/>
      <dgm:t>
        <a:bodyPr/>
        <a:lstStyle/>
        <a:p>
          <a:r>
            <a:rPr lang="en-AU"/>
            <a:t>Observation</a:t>
          </a:r>
        </a:p>
      </dgm:t>
    </dgm:pt>
    <dgm:pt modelId="{7A9DB012-7015-46C8-8885-482004C0C360}" type="parTrans" cxnId="{3936D187-1D04-415D-816B-6E5328C14C7B}">
      <dgm:prSet/>
      <dgm:spPr/>
      <dgm:t>
        <a:bodyPr/>
        <a:lstStyle/>
        <a:p>
          <a:endParaRPr lang="en-AU"/>
        </a:p>
      </dgm:t>
    </dgm:pt>
    <dgm:pt modelId="{995EEBE3-D8DE-4498-A4A3-00C35F0B30AA}" type="sibTrans" cxnId="{3936D187-1D04-415D-816B-6E5328C14C7B}">
      <dgm:prSet/>
      <dgm:spPr/>
      <dgm:t>
        <a:bodyPr/>
        <a:lstStyle/>
        <a:p>
          <a:endParaRPr lang="en-AU"/>
        </a:p>
      </dgm:t>
    </dgm:pt>
    <dgm:pt modelId="{DED8448F-82E4-4E93-AA53-A06DCDF136C1}">
      <dgm:prSet phldrT="[Text]"/>
      <dgm:spPr/>
      <dgm:t>
        <a:bodyPr/>
        <a:lstStyle/>
        <a:p>
          <a:r>
            <a:rPr lang="en-AU"/>
            <a:t>Hypothesis</a:t>
          </a:r>
        </a:p>
      </dgm:t>
    </dgm:pt>
    <dgm:pt modelId="{187921C2-FD7B-4333-AD32-6698C03247E9}" type="parTrans" cxnId="{F7A99575-3D3A-49C5-AE84-E453C76BF330}">
      <dgm:prSet/>
      <dgm:spPr/>
      <dgm:t>
        <a:bodyPr/>
        <a:lstStyle/>
        <a:p>
          <a:endParaRPr lang="en-AU"/>
        </a:p>
      </dgm:t>
    </dgm:pt>
    <dgm:pt modelId="{4EEAB459-3940-4E53-AC6E-7A3342A1632D}" type="sibTrans" cxnId="{F7A99575-3D3A-49C5-AE84-E453C76BF330}">
      <dgm:prSet/>
      <dgm:spPr/>
      <dgm:t>
        <a:bodyPr/>
        <a:lstStyle/>
        <a:p>
          <a:endParaRPr lang="en-AU"/>
        </a:p>
      </dgm:t>
    </dgm:pt>
    <dgm:pt modelId="{24BD4616-6062-41BA-B475-6BECC62EB78A}">
      <dgm:prSet phldrT="[Text]"/>
      <dgm:spPr/>
      <dgm:t>
        <a:bodyPr/>
        <a:lstStyle/>
        <a:p>
          <a:r>
            <a:rPr lang="en-AU"/>
            <a:t>Experiment</a:t>
          </a:r>
        </a:p>
      </dgm:t>
    </dgm:pt>
    <dgm:pt modelId="{19544AF2-39F1-4103-887C-36908AE24DE4}" type="parTrans" cxnId="{03D9A921-B079-4117-A9F9-056617514FE1}">
      <dgm:prSet/>
      <dgm:spPr/>
      <dgm:t>
        <a:bodyPr/>
        <a:lstStyle/>
        <a:p>
          <a:endParaRPr lang="en-AU"/>
        </a:p>
      </dgm:t>
    </dgm:pt>
    <dgm:pt modelId="{B45EF410-407C-43FF-8197-FA78288CA46E}" type="sibTrans" cxnId="{03D9A921-B079-4117-A9F9-056617514FE1}">
      <dgm:prSet/>
      <dgm:spPr/>
      <dgm:t>
        <a:bodyPr/>
        <a:lstStyle/>
        <a:p>
          <a:endParaRPr lang="en-AU"/>
        </a:p>
      </dgm:t>
    </dgm:pt>
    <dgm:pt modelId="{5EB70E92-87B7-42D7-A903-1348164AF7B4}" type="pres">
      <dgm:prSet presAssocID="{0536763D-6B86-481C-A36B-1CC361A7CBE3}" presName="cycle" presStyleCnt="0">
        <dgm:presLayoutVars>
          <dgm:dir/>
          <dgm:resizeHandles val="exact"/>
        </dgm:presLayoutVars>
      </dgm:prSet>
      <dgm:spPr/>
    </dgm:pt>
    <dgm:pt modelId="{70A72E5E-76D3-4556-B3A6-1839D681DDA4}" type="pres">
      <dgm:prSet presAssocID="{043ECE53-13C1-4E9F-A9F3-40E7E7519227}" presName="node" presStyleLbl="node1" presStyleIdx="0" presStyleCnt="3">
        <dgm:presLayoutVars>
          <dgm:bulletEnabled val="1"/>
        </dgm:presLayoutVars>
      </dgm:prSet>
      <dgm:spPr/>
    </dgm:pt>
    <dgm:pt modelId="{009CB55C-9BDF-4B17-8ADD-9B43EE21AB12}" type="pres">
      <dgm:prSet presAssocID="{995EEBE3-D8DE-4498-A4A3-00C35F0B30AA}" presName="sibTrans" presStyleLbl="sibTrans2D1" presStyleIdx="0" presStyleCnt="3"/>
      <dgm:spPr/>
    </dgm:pt>
    <dgm:pt modelId="{46341C40-95DE-4878-9AF1-FE3BA225E590}" type="pres">
      <dgm:prSet presAssocID="{995EEBE3-D8DE-4498-A4A3-00C35F0B30AA}" presName="connectorText" presStyleLbl="sibTrans2D1" presStyleIdx="0" presStyleCnt="3"/>
      <dgm:spPr/>
    </dgm:pt>
    <dgm:pt modelId="{C6B50DA4-4F2C-4B6B-8722-395CE6FFF335}" type="pres">
      <dgm:prSet presAssocID="{DED8448F-82E4-4E93-AA53-A06DCDF136C1}" presName="node" presStyleLbl="node1" presStyleIdx="1" presStyleCnt="3">
        <dgm:presLayoutVars>
          <dgm:bulletEnabled val="1"/>
        </dgm:presLayoutVars>
      </dgm:prSet>
      <dgm:spPr/>
    </dgm:pt>
    <dgm:pt modelId="{46639050-4730-4C40-8CB3-CA9144491D87}" type="pres">
      <dgm:prSet presAssocID="{4EEAB459-3940-4E53-AC6E-7A3342A1632D}" presName="sibTrans" presStyleLbl="sibTrans2D1" presStyleIdx="1" presStyleCnt="3"/>
      <dgm:spPr/>
    </dgm:pt>
    <dgm:pt modelId="{E07A034D-5090-4E35-94D4-E294C823FB7C}" type="pres">
      <dgm:prSet presAssocID="{4EEAB459-3940-4E53-AC6E-7A3342A1632D}" presName="connectorText" presStyleLbl="sibTrans2D1" presStyleIdx="1" presStyleCnt="3"/>
      <dgm:spPr/>
    </dgm:pt>
    <dgm:pt modelId="{264DD0F2-384C-4AAD-9656-53821CF5C4F8}" type="pres">
      <dgm:prSet presAssocID="{24BD4616-6062-41BA-B475-6BECC62EB78A}" presName="node" presStyleLbl="node1" presStyleIdx="2" presStyleCnt="3">
        <dgm:presLayoutVars>
          <dgm:bulletEnabled val="1"/>
        </dgm:presLayoutVars>
      </dgm:prSet>
      <dgm:spPr/>
    </dgm:pt>
    <dgm:pt modelId="{E82BCE35-FD21-4D2D-A52A-AE35FA9FEF1E}" type="pres">
      <dgm:prSet presAssocID="{B45EF410-407C-43FF-8197-FA78288CA46E}" presName="sibTrans" presStyleLbl="sibTrans2D1" presStyleIdx="2" presStyleCnt="3"/>
      <dgm:spPr/>
    </dgm:pt>
    <dgm:pt modelId="{F1817D2B-0F2F-4E59-9594-2EEFD62C6602}" type="pres">
      <dgm:prSet presAssocID="{B45EF410-407C-43FF-8197-FA78288CA46E}" presName="connectorText" presStyleLbl="sibTrans2D1" presStyleIdx="2" presStyleCnt="3"/>
      <dgm:spPr/>
    </dgm:pt>
  </dgm:ptLst>
  <dgm:cxnLst>
    <dgm:cxn modelId="{636A6506-BE9B-4781-94E7-EF1467F4166C}" type="presOf" srcId="{B45EF410-407C-43FF-8197-FA78288CA46E}" destId="{E82BCE35-FD21-4D2D-A52A-AE35FA9FEF1E}" srcOrd="0" destOrd="0" presId="urn:microsoft.com/office/officeart/2005/8/layout/cycle2"/>
    <dgm:cxn modelId="{579E5411-E7CA-4F58-BE4E-653633AF36C6}" type="presOf" srcId="{24BD4616-6062-41BA-B475-6BECC62EB78A}" destId="{264DD0F2-384C-4AAD-9656-53821CF5C4F8}" srcOrd="0" destOrd="0" presId="urn:microsoft.com/office/officeart/2005/8/layout/cycle2"/>
    <dgm:cxn modelId="{03D9A921-B079-4117-A9F9-056617514FE1}" srcId="{0536763D-6B86-481C-A36B-1CC361A7CBE3}" destId="{24BD4616-6062-41BA-B475-6BECC62EB78A}" srcOrd="2" destOrd="0" parTransId="{19544AF2-39F1-4103-887C-36908AE24DE4}" sibTransId="{B45EF410-407C-43FF-8197-FA78288CA46E}"/>
    <dgm:cxn modelId="{98A5D66B-A51A-4AA5-89F5-5315EC90CF9F}" type="presOf" srcId="{4EEAB459-3940-4E53-AC6E-7A3342A1632D}" destId="{46639050-4730-4C40-8CB3-CA9144491D87}" srcOrd="0" destOrd="0" presId="urn:microsoft.com/office/officeart/2005/8/layout/cycle2"/>
    <dgm:cxn modelId="{86875670-8147-47F4-BA65-502E2B7AD60A}" type="presOf" srcId="{4EEAB459-3940-4E53-AC6E-7A3342A1632D}" destId="{E07A034D-5090-4E35-94D4-E294C823FB7C}" srcOrd="1" destOrd="0" presId="urn:microsoft.com/office/officeart/2005/8/layout/cycle2"/>
    <dgm:cxn modelId="{F7A99575-3D3A-49C5-AE84-E453C76BF330}" srcId="{0536763D-6B86-481C-A36B-1CC361A7CBE3}" destId="{DED8448F-82E4-4E93-AA53-A06DCDF136C1}" srcOrd="1" destOrd="0" parTransId="{187921C2-FD7B-4333-AD32-6698C03247E9}" sibTransId="{4EEAB459-3940-4E53-AC6E-7A3342A1632D}"/>
    <dgm:cxn modelId="{87C2C385-5A39-47DC-800B-294074001B63}" type="presOf" srcId="{B45EF410-407C-43FF-8197-FA78288CA46E}" destId="{F1817D2B-0F2F-4E59-9594-2EEFD62C6602}" srcOrd="1" destOrd="0" presId="urn:microsoft.com/office/officeart/2005/8/layout/cycle2"/>
    <dgm:cxn modelId="{3936D187-1D04-415D-816B-6E5328C14C7B}" srcId="{0536763D-6B86-481C-A36B-1CC361A7CBE3}" destId="{043ECE53-13C1-4E9F-A9F3-40E7E7519227}" srcOrd="0" destOrd="0" parTransId="{7A9DB012-7015-46C8-8885-482004C0C360}" sibTransId="{995EEBE3-D8DE-4498-A4A3-00C35F0B30AA}"/>
    <dgm:cxn modelId="{713E7591-8C51-4176-A0A0-DFAE90976764}" type="presOf" srcId="{DED8448F-82E4-4E93-AA53-A06DCDF136C1}" destId="{C6B50DA4-4F2C-4B6B-8722-395CE6FFF335}" srcOrd="0" destOrd="0" presId="urn:microsoft.com/office/officeart/2005/8/layout/cycle2"/>
    <dgm:cxn modelId="{DFC479A1-1D58-4088-9895-CC4FF9EC88EF}" type="presOf" srcId="{995EEBE3-D8DE-4498-A4A3-00C35F0B30AA}" destId="{46341C40-95DE-4878-9AF1-FE3BA225E590}" srcOrd="1" destOrd="0" presId="urn:microsoft.com/office/officeart/2005/8/layout/cycle2"/>
    <dgm:cxn modelId="{3A6CDEA1-814C-4E18-B8A6-819F777F6940}" type="presOf" srcId="{0536763D-6B86-481C-A36B-1CC361A7CBE3}" destId="{5EB70E92-87B7-42D7-A903-1348164AF7B4}" srcOrd="0" destOrd="0" presId="urn:microsoft.com/office/officeart/2005/8/layout/cycle2"/>
    <dgm:cxn modelId="{BFE8E8C0-2910-4A08-8B45-DB1B4B8ACF8D}" type="presOf" srcId="{995EEBE3-D8DE-4498-A4A3-00C35F0B30AA}" destId="{009CB55C-9BDF-4B17-8ADD-9B43EE21AB12}" srcOrd="0" destOrd="0" presId="urn:microsoft.com/office/officeart/2005/8/layout/cycle2"/>
    <dgm:cxn modelId="{294492C9-63C4-47ED-8E49-F41A4F2431F0}" type="presOf" srcId="{043ECE53-13C1-4E9F-A9F3-40E7E7519227}" destId="{70A72E5E-76D3-4556-B3A6-1839D681DDA4}" srcOrd="0" destOrd="0" presId="urn:microsoft.com/office/officeart/2005/8/layout/cycle2"/>
    <dgm:cxn modelId="{DBD335DC-42A2-4242-8772-457E70A7EE97}" type="presParOf" srcId="{5EB70E92-87B7-42D7-A903-1348164AF7B4}" destId="{70A72E5E-76D3-4556-B3A6-1839D681DDA4}" srcOrd="0" destOrd="0" presId="urn:microsoft.com/office/officeart/2005/8/layout/cycle2"/>
    <dgm:cxn modelId="{0119AF1C-5721-45ED-BE93-71801E40B67C}" type="presParOf" srcId="{5EB70E92-87B7-42D7-A903-1348164AF7B4}" destId="{009CB55C-9BDF-4B17-8ADD-9B43EE21AB12}" srcOrd="1" destOrd="0" presId="urn:microsoft.com/office/officeart/2005/8/layout/cycle2"/>
    <dgm:cxn modelId="{4CC27C19-C019-4528-81E6-F407E14FE227}" type="presParOf" srcId="{009CB55C-9BDF-4B17-8ADD-9B43EE21AB12}" destId="{46341C40-95DE-4878-9AF1-FE3BA225E590}" srcOrd="0" destOrd="0" presId="urn:microsoft.com/office/officeart/2005/8/layout/cycle2"/>
    <dgm:cxn modelId="{F77EF9C6-BF61-4319-B3CD-CA35450B2D94}" type="presParOf" srcId="{5EB70E92-87B7-42D7-A903-1348164AF7B4}" destId="{C6B50DA4-4F2C-4B6B-8722-395CE6FFF335}" srcOrd="2" destOrd="0" presId="urn:microsoft.com/office/officeart/2005/8/layout/cycle2"/>
    <dgm:cxn modelId="{0B5FC2E8-EC27-4D60-ADE2-C69EA05E8693}" type="presParOf" srcId="{5EB70E92-87B7-42D7-A903-1348164AF7B4}" destId="{46639050-4730-4C40-8CB3-CA9144491D87}" srcOrd="3" destOrd="0" presId="urn:microsoft.com/office/officeart/2005/8/layout/cycle2"/>
    <dgm:cxn modelId="{11AE8B6E-75AB-4AF9-80E5-73BF18F6E55B}" type="presParOf" srcId="{46639050-4730-4C40-8CB3-CA9144491D87}" destId="{E07A034D-5090-4E35-94D4-E294C823FB7C}" srcOrd="0" destOrd="0" presId="urn:microsoft.com/office/officeart/2005/8/layout/cycle2"/>
    <dgm:cxn modelId="{2D771376-D125-4C86-BDBD-2C2E64D04D49}" type="presParOf" srcId="{5EB70E92-87B7-42D7-A903-1348164AF7B4}" destId="{264DD0F2-384C-4AAD-9656-53821CF5C4F8}" srcOrd="4" destOrd="0" presId="urn:microsoft.com/office/officeart/2005/8/layout/cycle2"/>
    <dgm:cxn modelId="{AF69F99C-EAFC-4661-AD68-9AEFF95A4985}" type="presParOf" srcId="{5EB70E92-87B7-42D7-A903-1348164AF7B4}" destId="{E82BCE35-FD21-4D2D-A52A-AE35FA9FEF1E}" srcOrd="5" destOrd="0" presId="urn:microsoft.com/office/officeart/2005/8/layout/cycle2"/>
    <dgm:cxn modelId="{04E63C07-07C8-4333-B9EB-1382E07C4022}" type="presParOf" srcId="{E82BCE35-FD21-4D2D-A52A-AE35FA9FEF1E}" destId="{F1817D2B-0F2F-4E59-9594-2EEFD62C6602}"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A72E5E-76D3-4556-B3A6-1839D681DDA4}">
      <dsp:nvSpPr>
        <dsp:cNvPr id="0" name=""/>
        <dsp:cNvSpPr/>
      </dsp:nvSpPr>
      <dsp:spPr>
        <a:xfrm>
          <a:off x="3268368" y="1393"/>
          <a:ext cx="3506201" cy="35062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r>
            <a:rPr lang="en-AU" sz="3400" kern="1200"/>
            <a:t>Observation</a:t>
          </a:r>
        </a:p>
      </dsp:txBody>
      <dsp:txXfrm>
        <a:off x="3781839" y="514864"/>
        <a:ext cx="2479259" cy="2479259"/>
      </dsp:txXfrm>
    </dsp:sp>
    <dsp:sp modelId="{009CB55C-9BDF-4B17-8ADD-9B43EE21AB12}">
      <dsp:nvSpPr>
        <dsp:cNvPr id="0" name=""/>
        <dsp:cNvSpPr/>
      </dsp:nvSpPr>
      <dsp:spPr>
        <a:xfrm rot="3600000">
          <a:off x="5858474" y="3419274"/>
          <a:ext cx="931516" cy="11833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AU" sz="2700" kern="1200"/>
        </a:p>
      </dsp:txBody>
      <dsp:txXfrm>
        <a:off x="5928338" y="3534935"/>
        <a:ext cx="652061" cy="710005"/>
      </dsp:txXfrm>
    </dsp:sp>
    <dsp:sp modelId="{C6B50DA4-4F2C-4B6B-8722-395CE6FFF335}">
      <dsp:nvSpPr>
        <dsp:cNvPr id="0" name=""/>
        <dsp:cNvSpPr/>
      </dsp:nvSpPr>
      <dsp:spPr>
        <a:xfrm>
          <a:off x="5900258" y="4559960"/>
          <a:ext cx="3506201" cy="35062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r>
            <a:rPr lang="en-AU" sz="3400" kern="1200"/>
            <a:t>Hypothesis</a:t>
          </a:r>
        </a:p>
      </dsp:txBody>
      <dsp:txXfrm>
        <a:off x="6413729" y="5073431"/>
        <a:ext cx="2479259" cy="2479259"/>
      </dsp:txXfrm>
    </dsp:sp>
    <dsp:sp modelId="{46639050-4730-4C40-8CB3-CA9144491D87}">
      <dsp:nvSpPr>
        <dsp:cNvPr id="0" name=""/>
        <dsp:cNvSpPr/>
      </dsp:nvSpPr>
      <dsp:spPr>
        <a:xfrm rot="10800000">
          <a:off x="4582075" y="5721389"/>
          <a:ext cx="931516" cy="11833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AU" sz="2700" kern="1200"/>
        </a:p>
      </dsp:txBody>
      <dsp:txXfrm rot="10800000">
        <a:off x="4861530" y="5958058"/>
        <a:ext cx="652061" cy="710005"/>
      </dsp:txXfrm>
    </dsp:sp>
    <dsp:sp modelId="{264DD0F2-384C-4AAD-9656-53821CF5C4F8}">
      <dsp:nvSpPr>
        <dsp:cNvPr id="0" name=""/>
        <dsp:cNvSpPr/>
      </dsp:nvSpPr>
      <dsp:spPr>
        <a:xfrm>
          <a:off x="636478" y="4559960"/>
          <a:ext cx="3506201" cy="35062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r>
            <a:rPr lang="en-AU" sz="3400" kern="1200"/>
            <a:t>Experiment</a:t>
          </a:r>
        </a:p>
      </dsp:txBody>
      <dsp:txXfrm>
        <a:off x="1149949" y="5073431"/>
        <a:ext cx="2479259" cy="2479259"/>
      </dsp:txXfrm>
    </dsp:sp>
    <dsp:sp modelId="{E82BCE35-FD21-4D2D-A52A-AE35FA9FEF1E}">
      <dsp:nvSpPr>
        <dsp:cNvPr id="0" name=""/>
        <dsp:cNvSpPr/>
      </dsp:nvSpPr>
      <dsp:spPr>
        <a:xfrm rot="18000000">
          <a:off x="3226584" y="3464937"/>
          <a:ext cx="931516" cy="11833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AU" sz="2700" kern="1200"/>
        </a:p>
      </dsp:txBody>
      <dsp:txXfrm>
        <a:off x="3296448" y="3822614"/>
        <a:ext cx="652061" cy="71000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35D56A8-3CB4-E5DC-6BEC-16F4B92DF3DB}"/>
              </a:ext>
            </a:extLst>
          </p:cNvPr>
          <p:cNvSpPr>
            <a:spLocks noGrp="1"/>
          </p:cNvSpPr>
          <p:nvPr>
            <p:ph type="hdr" sz="quarter"/>
          </p:nvPr>
        </p:nvSpPr>
        <p:spPr>
          <a:xfrm>
            <a:off x="2" y="1"/>
            <a:ext cx="2945406" cy="497333"/>
          </a:xfrm>
          <a:prstGeom prst="rect">
            <a:avLst/>
          </a:prstGeom>
        </p:spPr>
        <p:txBody>
          <a:bodyPr vert="horz" lIns="88194" tIns="44097" rIns="88194" bIns="44097" rtlCol="0"/>
          <a:lstStyle>
            <a:lvl1pPr algn="l">
              <a:defRPr sz="1200"/>
            </a:lvl1pPr>
          </a:lstStyle>
          <a:p>
            <a:endParaRPr lang="en-AU"/>
          </a:p>
        </p:txBody>
      </p:sp>
      <p:sp>
        <p:nvSpPr>
          <p:cNvPr id="3" name="Date Placeholder 2">
            <a:extLst>
              <a:ext uri="{FF2B5EF4-FFF2-40B4-BE49-F238E27FC236}">
                <a16:creationId xmlns:a16="http://schemas.microsoft.com/office/drawing/2014/main" id="{A01959A1-FA95-A7EE-F96D-C76BD266C6DA}"/>
              </a:ext>
            </a:extLst>
          </p:cNvPr>
          <p:cNvSpPr>
            <a:spLocks noGrp="1"/>
          </p:cNvSpPr>
          <p:nvPr>
            <p:ph type="dt" sz="quarter" idx="1"/>
          </p:nvPr>
        </p:nvSpPr>
        <p:spPr>
          <a:xfrm>
            <a:off x="3850750" y="1"/>
            <a:ext cx="2945405" cy="497333"/>
          </a:xfrm>
          <a:prstGeom prst="rect">
            <a:avLst/>
          </a:prstGeom>
        </p:spPr>
        <p:txBody>
          <a:bodyPr vert="horz" lIns="88194" tIns="44097" rIns="88194" bIns="44097" rtlCol="0"/>
          <a:lstStyle>
            <a:lvl1pPr algn="r">
              <a:defRPr sz="1200"/>
            </a:lvl1pPr>
          </a:lstStyle>
          <a:p>
            <a:fld id="{CD38E410-4A68-4829-BEE8-2D9DC57DCC76}" type="datetimeFigureOut">
              <a:rPr lang="en-AU" smtClean="0"/>
              <a:t>27/02/2024</a:t>
            </a:fld>
            <a:endParaRPr lang="en-AU"/>
          </a:p>
        </p:txBody>
      </p:sp>
      <p:sp>
        <p:nvSpPr>
          <p:cNvPr id="4" name="Footer Placeholder 3">
            <a:extLst>
              <a:ext uri="{FF2B5EF4-FFF2-40B4-BE49-F238E27FC236}">
                <a16:creationId xmlns:a16="http://schemas.microsoft.com/office/drawing/2014/main" id="{175BF68E-ED51-EA3D-EC8D-6B1550E12BA5}"/>
              </a:ext>
            </a:extLst>
          </p:cNvPr>
          <p:cNvSpPr>
            <a:spLocks noGrp="1"/>
          </p:cNvSpPr>
          <p:nvPr>
            <p:ph type="ftr" sz="quarter" idx="2"/>
          </p:nvPr>
        </p:nvSpPr>
        <p:spPr>
          <a:xfrm>
            <a:off x="2" y="9429305"/>
            <a:ext cx="2945406" cy="497333"/>
          </a:xfrm>
          <a:prstGeom prst="rect">
            <a:avLst/>
          </a:prstGeom>
        </p:spPr>
        <p:txBody>
          <a:bodyPr vert="horz" lIns="88194" tIns="44097" rIns="88194" bIns="44097"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C9167146-C475-7F94-42BC-5C066F7F2E8A}"/>
              </a:ext>
            </a:extLst>
          </p:cNvPr>
          <p:cNvSpPr>
            <a:spLocks noGrp="1"/>
          </p:cNvSpPr>
          <p:nvPr>
            <p:ph type="sldNum" sz="quarter" idx="3"/>
          </p:nvPr>
        </p:nvSpPr>
        <p:spPr>
          <a:xfrm>
            <a:off x="3850750" y="9429305"/>
            <a:ext cx="2945405" cy="497333"/>
          </a:xfrm>
          <a:prstGeom prst="rect">
            <a:avLst/>
          </a:prstGeom>
        </p:spPr>
        <p:txBody>
          <a:bodyPr vert="horz" lIns="88194" tIns="44097" rIns="88194" bIns="44097" rtlCol="0" anchor="b"/>
          <a:lstStyle>
            <a:lvl1pPr algn="r">
              <a:defRPr sz="1200"/>
            </a:lvl1pPr>
          </a:lstStyle>
          <a:p>
            <a:fld id="{E591D5BE-96A0-407B-8D13-8D66D7577E80}" type="slidenum">
              <a:rPr lang="en-AU" smtClean="0"/>
              <a:t>‹#›</a:t>
            </a:fld>
            <a:endParaRPr lang="en-AU"/>
          </a:p>
        </p:txBody>
      </p:sp>
    </p:spTree>
    <p:extLst>
      <p:ext uri="{BB962C8B-B14F-4D97-AF65-F5344CB8AC3E}">
        <p14:creationId xmlns:p14="http://schemas.microsoft.com/office/powerpoint/2010/main" val="81829317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23.png>
</file>

<file path=ppt/media/image24.png>
</file>

<file path=ppt/media/image25.jpeg>
</file>

<file path=ppt/media/image3.png>
</file>

<file path=ppt/media/image4.sv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88900" y="744538"/>
            <a:ext cx="6619875" cy="3724275"/>
          </a:xfrm>
          <a:prstGeom prst="rect">
            <a:avLst/>
          </a:prstGeom>
        </p:spPr>
        <p:txBody>
          <a:bodyPr lIns="91431" tIns="45715" rIns="91431" bIns="45715"/>
          <a:lstStyle/>
          <a:p>
            <a:endParaRPr/>
          </a:p>
        </p:txBody>
      </p:sp>
      <p:sp>
        <p:nvSpPr>
          <p:cNvPr id="119" name="Shape 119"/>
          <p:cNvSpPr>
            <a:spLocks noGrp="1"/>
          </p:cNvSpPr>
          <p:nvPr>
            <p:ph type="body" sz="quarter" idx="1"/>
          </p:nvPr>
        </p:nvSpPr>
        <p:spPr>
          <a:xfrm>
            <a:off x="906359" y="4715155"/>
            <a:ext cx="4984962" cy="4466986"/>
          </a:xfrm>
          <a:prstGeom prst="rect">
            <a:avLst/>
          </a:prstGeom>
        </p:spPr>
        <p:txBody>
          <a:bodyPr lIns="91431" tIns="45715" rIns="91431" bIns="45715"/>
          <a:lstStyle/>
          <a:p>
            <a:endParaRPr/>
          </a:p>
        </p:txBody>
      </p:sp>
    </p:spTree>
  </p:cSld>
  <p:clrMap bg1="lt1" tx1="dk1" bg2="lt2" tx2="dk2" accent1="accent1" accent2="accent2" accent3="accent3" accent4="accent4" accent5="accent5" accent6="accent6" hlink="hlink" folHlink="folHlink"/>
  <p:hf sldNum="0" hdr="0" ftr="0" dt="0"/>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2039214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4AEC7-21BB-585D-830D-D46C3E0CC9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8215AC-4387-24A3-43FA-AE2C75D18939}"/>
              </a:ext>
            </a:extLst>
          </p:cNvPr>
          <p:cNvSpPr>
            <a:spLocks noGrp="1" noRot="1" noChangeAspect="1"/>
          </p:cNvSpPr>
          <p:nvPr>
            <p:ph type="sldImg"/>
          </p:nvPr>
        </p:nvSpPr>
        <p:spPr>
          <a:xfrm>
            <a:off x="88900" y="744538"/>
            <a:ext cx="6619875" cy="3724275"/>
          </a:xfrm>
        </p:spPr>
      </p:sp>
      <p:sp>
        <p:nvSpPr>
          <p:cNvPr id="3" name="Notes Placeholder 2">
            <a:extLst>
              <a:ext uri="{FF2B5EF4-FFF2-40B4-BE49-F238E27FC236}">
                <a16:creationId xmlns:a16="http://schemas.microsoft.com/office/drawing/2014/main" id="{F9454D5F-6C14-CDF1-D0FC-9550883E381E}"/>
              </a:ext>
            </a:extLst>
          </p:cNvPr>
          <p:cNvSpPr>
            <a:spLocks noGrp="1"/>
          </p:cNvSpPr>
          <p:nvPr>
            <p:ph type="body" idx="1"/>
          </p:nvPr>
        </p:nvSpPr>
        <p:spPr/>
        <p:txBody>
          <a:bodyPr/>
          <a:lstStyle/>
          <a:p>
            <a:pPr marL="285721" marR="0" lvl="0" indent="-285721"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AU" sz="1000">
                <a:latin typeface="Calibri" panose="020F0502020204030204" pitchFamily="34" charset="0"/>
              </a:rPr>
              <a:t>I was one of the weird kids. So over the years I started to think that I was “too much” and needed to tone down my personality or voice. But everyone has value. Everyone has something that they’re good at and that they bring to the table. And when you find that own it. It is your superpower. I think mine is curiosity and infectious enthusiasm for the things I discover – if I’m really excited about something I’m pretty good at getting other people to get excited along with me. Have a think about what yours might be. Don’t lose it, even when people roll their eyes at you. Nurture it. This is your authentic voice.</a:t>
            </a:r>
          </a:p>
          <a:p>
            <a:pPr marL="285721" indent="-285721">
              <a:buFont typeface="Arial" panose="020B0604020202020204" pitchFamily="34" charset="0"/>
              <a:buChar char="•"/>
            </a:pPr>
            <a:r>
              <a:rPr lang="en-AU" sz="1000">
                <a:latin typeface="Calibri" panose="020F0502020204030204" pitchFamily="34" charset="0"/>
              </a:rPr>
              <a:t>When I think about the times I’ve been most inspired by a speech or presentation, or simply a conversation – the person communicating would be speaking in their own authentic voice – and in that voice talking about their passion for what they did, why they did it, and why they were inspired to do the work that they do.</a:t>
            </a:r>
          </a:p>
          <a:p>
            <a:pPr marL="285721" indent="-285721">
              <a:buFont typeface="Arial" panose="020B0604020202020204" pitchFamily="34" charset="0"/>
              <a:buChar char="•"/>
            </a:pPr>
            <a:r>
              <a:rPr lang="en-AU" sz="1000">
                <a:latin typeface="Calibri" panose="020F0502020204030204" pitchFamily="34" charset="0"/>
              </a:rPr>
              <a:t>The </a:t>
            </a:r>
            <a:r>
              <a:rPr lang="en-AU" sz="1000" err="1">
                <a:latin typeface="Calibri" panose="020F0502020204030204" pitchFamily="34" charset="0"/>
              </a:rPr>
              <a:t>Binar</a:t>
            </a:r>
            <a:r>
              <a:rPr lang="en-AU" sz="1000">
                <a:latin typeface="Calibri" panose="020F0502020204030204" pitchFamily="34" charset="0"/>
              </a:rPr>
              <a:t> Space Program and the SSTC are wonderful examples of this – every person you’ve heard from in the last 2 weeks exemplifies this – yes, we are “building 1U cube satellites for low earth orbit” (which admittedly is pretty cool), but why are we doing this? We are all working together to “Put Space in the hands of WA” and “revolutionise access to space” by “drastically lowering the barriers” of cost and time. I am so incredibly proud to wear the BinarX and </a:t>
            </a:r>
            <a:r>
              <a:rPr lang="en-AU" sz="1000" err="1">
                <a:latin typeface="Calibri" panose="020F0502020204030204" pitchFamily="34" charset="0"/>
              </a:rPr>
              <a:t>Binar</a:t>
            </a:r>
            <a:r>
              <a:rPr lang="en-AU" sz="1000">
                <a:latin typeface="Calibri" panose="020F0502020204030204" pitchFamily="34" charset="0"/>
              </a:rPr>
              <a:t> shirts and get to spend my days with these incredible humans you’ve met during the program, as well as being able to be a part of connecting that work to the future of the WA space and planetary science sectors, which I hope will be at least a few of you!</a:t>
            </a:r>
            <a:endParaRPr lang="en-AU" sz="1000"/>
          </a:p>
        </p:txBody>
      </p:sp>
    </p:spTree>
    <p:extLst>
      <p:ext uri="{BB962C8B-B14F-4D97-AF65-F5344CB8AC3E}">
        <p14:creationId xmlns:p14="http://schemas.microsoft.com/office/powerpoint/2010/main" val="3667046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r>
              <a:rPr lang="en-AU" sz="2400">
                <a:solidFill>
                  <a:srgbClr val="000000"/>
                </a:solidFill>
                <a:latin typeface="Stellar" panose="02000506040000020004" pitchFamily="50" charset="0"/>
              </a:rPr>
              <a:t>Other facts</a:t>
            </a:r>
          </a:p>
          <a:p>
            <a:r>
              <a:rPr lang="en-AU" sz="2400">
                <a:solidFill>
                  <a:srgbClr val="000000"/>
                </a:solidFill>
                <a:latin typeface="Stellar" panose="02000506040000020004" pitchFamily="50" charset="0"/>
              </a:rPr>
              <a:t>-</a:t>
            </a:r>
            <a:r>
              <a:rPr lang="en-AU" sz="2400" err="1">
                <a:solidFill>
                  <a:srgbClr val="000000"/>
                </a:solidFill>
                <a:latin typeface="Stellar" panose="02000506040000020004" pitchFamily="50" charset="0"/>
              </a:rPr>
              <a:t>geraldton</a:t>
            </a:r>
            <a:endParaRPr lang="en-AU" sz="2400">
              <a:solidFill>
                <a:srgbClr val="000000"/>
              </a:solidFill>
              <a:latin typeface="Stellar" panose="02000506040000020004" pitchFamily="50" charset="0"/>
            </a:endParaRPr>
          </a:p>
          <a:p>
            <a:r>
              <a:rPr lang="en-AU" sz="2400">
                <a:solidFill>
                  <a:srgbClr val="000000"/>
                </a:solidFill>
                <a:latin typeface="Stellar" panose="02000506040000020004" pitchFamily="50" charset="0"/>
              </a:rPr>
              <a:t>-ND, </a:t>
            </a:r>
            <a:r>
              <a:rPr lang="en-AU" sz="2400" err="1">
                <a:solidFill>
                  <a:srgbClr val="000000"/>
                </a:solidFill>
                <a:latin typeface="Stellar" panose="02000506040000020004" pitchFamily="50" charset="0"/>
              </a:rPr>
              <a:t>lgbtqi</a:t>
            </a:r>
            <a:r>
              <a:rPr lang="en-AU" sz="2400">
                <a:solidFill>
                  <a:srgbClr val="000000"/>
                </a:solidFill>
                <a:latin typeface="Stellar" panose="02000506040000020004" pitchFamily="50" charset="0"/>
              </a:rPr>
              <a:t>+</a:t>
            </a:r>
          </a:p>
          <a:p>
            <a:r>
              <a:rPr lang="en-AU" sz="2400">
                <a:solidFill>
                  <a:srgbClr val="000000"/>
                </a:solidFill>
                <a:latin typeface="Stellar" panose="02000506040000020004" pitchFamily="50" charset="0"/>
              </a:rPr>
              <a:t>-artist and writer</a:t>
            </a:r>
          </a:p>
          <a:p>
            <a:r>
              <a:rPr lang="en-AU" sz="2400">
                <a:solidFill>
                  <a:srgbClr val="000000"/>
                </a:solidFill>
                <a:latin typeface="Stellar" panose="02000506040000020004" pitchFamily="50" charset="0"/>
              </a:rPr>
              <a:t>-learning the harp</a:t>
            </a:r>
          </a:p>
          <a:p>
            <a:r>
              <a:rPr lang="en-AU" sz="2400">
                <a:solidFill>
                  <a:srgbClr val="000000"/>
                </a:solidFill>
                <a:latin typeface="Stellar" panose="02000506040000020004" pitchFamily="50" charset="0"/>
              </a:rPr>
              <a:t>-solar system tattoo</a:t>
            </a:r>
            <a:endParaRPr lang="en-AU"/>
          </a:p>
        </p:txBody>
      </p:sp>
    </p:spTree>
    <p:extLst>
      <p:ext uri="{BB962C8B-B14F-4D97-AF65-F5344CB8AC3E}">
        <p14:creationId xmlns:p14="http://schemas.microsoft.com/office/powerpoint/2010/main" val="3876890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rtl="0" fontAlgn="ctr">
              <a:buFont typeface="Arial" panose="020B0604020202020204" pitchFamily="34" charset="0"/>
              <a:buChar char="•"/>
            </a:pPr>
            <a:r>
              <a:rPr lang="en-US" sz="1000">
                <a:latin typeface="Calibri" panose="020F0502020204030204" pitchFamily="34" charset="0"/>
              </a:rPr>
              <a:t>So today we’re going to have a short discussion about what it means to communicate your work with impact and then how we can do that with our posters</a:t>
            </a:r>
          </a:p>
          <a:p>
            <a:pPr marL="285721" indent="-285721" rtl="0" fontAlgn="ctr">
              <a:buFont typeface="Arial" panose="020B0604020202020204" pitchFamily="34" charset="0"/>
              <a:buChar char="•"/>
            </a:pPr>
            <a:r>
              <a:rPr lang="en-US" sz="1000">
                <a:latin typeface="Calibri" panose="020F0502020204030204" pitchFamily="34" charset="0"/>
              </a:rPr>
              <a:t>This is something most researchers don’t learn how to do well, and it is arguably the most important part of research. Because you can be the smartest girl in the world or have a million dollar idea, but if you can't communicate it to other people, then those ideas die with you and no one will know how brilliant you are.</a:t>
            </a:r>
          </a:p>
          <a:p>
            <a:pPr marL="285721" indent="-285721" rtl="0" fontAlgn="ctr">
              <a:buFont typeface="Arial" panose="020B0604020202020204" pitchFamily="34" charset="0"/>
              <a:buChar char="•"/>
            </a:pPr>
            <a:r>
              <a:rPr lang="en-US" sz="1000">
                <a:latin typeface="Calibri" panose="020F0502020204030204" pitchFamily="34" charset="0"/>
              </a:rPr>
              <a:t>Communicating with impact is also a key skill that’s useful in every job, and also in your everyday life. What do I mean by that?</a:t>
            </a:r>
          </a:p>
          <a:p>
            <a:pPr marL="285721" indent="-285721" rtl="0" fontAlgn="ctr">
              <a:buFont typeface="Arial" panose="020B0604020202020204" pitchFamily="34" charset="0"/>
              <a:buChar char="•"/>
            </a:pPr>
            <a:r>
              <a:rPr lang="en-US" sz="1000">
                <a:latin typeface="Calibri" panose="020F0502020204030204" pitchFamily="34" charset="0"/>
              </a:rPr>
              <a:t>What’s communicating, what are some ways that we communicate? Talking, writing, texting, emails, messaging, drawing. Some of these might come more naturally to you than others </a:t>
            </a:r>
          </a:p>
          <a:p>
            <a:pPr marL="285721" indent="-285721" rtl="0" fontAlgn="ctr">
              <a:buFont typeface="Arial" panose="020B0604020202020204" pitchFamily="34" charset="0"/>
              <a:buChar char="•"/>
            </a:pPr>
            <a:r>
              <a:rPr lang="en-US" sz="1000">
                <a:latin typeface="Calibri" panose="020F0502020204030204" pitchFamily="34" charset="0"/>
              </a:rPr>
              <a:t>What’s impact? When we say we want to make an impact, we want to make a big effect, or leave an impression, or get across an idea very strongly</a:t>
            </a:r>
          </a:p>
          <a:p>
            <a:pPr marL="285721" indent="-285721" rtl="0" fontAlgn="ctr">
              <a:buFont typeface="Arial" panose="020B0604020202020204" pitchFamily="34" charset="0"/>
              <a:buChar char="•"/>
            </a:pPr>
            <a:r>
              <a:rPr lang="en-US" sz="1000">
                <a:latin typeface="Calibri" panose="020F0502020204030204" pitchFamily="34" charset="0"/>
              </a:rPr>
              <a:t>So if we can communicate with impact, we’re able to connect with a person better, and they walk away with a better understanding of what you were saying. </a:t>
            </a:r>
          </a:p>
        </p:txBody>
      </p:sp>
    </p:spTree>
    <p:extLst>
      <p:ext uri="{BB962C8B-B14F-4D97-AF65-F5344CB8AC3E}">
        <p14:creationId xmlns:p14="http://schemas.microsoft.com/office/powerpoint/2010/main" val="4001243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defTabSz="457153" rtl="0">
              <a:buFont typeface="Arial" panose="020B0604020202020204" pitchFamily="34" charset="0"/>
              <a:buChar char="•"/>
              <a:defRPr/>
            </a:pPr>
            <a:r>
              <a:rPr lang="en-US" sz="1000">
                <a:latin typeface="Calibri" panose="020F0502020204030204" pitchFamily="34" charset="0"/>
              </a:rPr>
              <a:t>Now let me give you an example. Let’s say you’re the best speaker in the world. You’re amazing, every word you say is magic to people’s ears. And then one day you’re giving a speech to someone and you realise that they’re deaf, they can’t hear you. Even though you’re the best speaker in the world, do you think your speech is going to make much of an impact on this person? No, you’ll need to find another way to communicate with them. So the biggest thing to remember is that communicating with impact is always about your audience. </a:t>
            </a:r>
          </a:p>
          <a:p>
            <a:pPr marL="285721" indent="-285721" rtl="0" fontAlgn="ctr">
              <a:buFont typeface="Arial" panose="020B0604020202020204" pitchFamily="34" charset="0"/>
              <a:buChar char="•"/>
            </a:pPr>
            <a:endParaRPr lang="en-US" sz="1000">
              <a:latin typeface="Calibri" panose="020F0502020204030204" pitchFamily="34" charset="0"/>
            </a:endParaRPr>
          </a:p>
          <a:p>
            <a:pPr marL="285721" indent="-285721" rtl="0" fontAlgn="ctr">
              <a:buFont typeface="Arial" panose="020B0604020202020204" pitchFamily="34" charset="0"/>
              <a:buChar char="•"/>
            </a:pPr>
            <a:r>
              <a:rPr lang="en-US" sz="1000">
                <a:latin typeface="Calibri" panose="020F0502020204030204" pitchFamily="34" charset="0"/>
              </a:rPr>
              <a:t>I don’t know if any of you have played </a:t>
            </a:r>
            <a:r>
              <a:rPr lang="en-US" sz="1000" err="1">
                <a:latin typeface="Calibri" panose="020F0502020204030204" pitchFamily="34" charset="0"/>
              </a:rPr>
              <a:t>baldur’s</a:t>
            </a:r>
            <a:r>
              <a:rPr lang="en-US" sz="1000">
                <a:latin typeface="Calibri" panose="020F0502020204030204" pitchFamily="34" charset="0"/>
              </a:rPr>
              <a:t> gate or a dice-rolling game, but you might like to think of communicating with impact as improving your charisma stat, which can be helpful in every interaction </a:t>
            </a:r>
            <a:r>
              <a:rPr lang="en-US" sz="1000">
                <a:latin typeface="Calibri" panose="020F0502020204030204" pitchFamily="34" charset="0"/>
                <a:sym typeface="Wingdings" panose="05000000000000000000" pitchFamily="2" charset="2"/>
              </a:rPr>
              <a:t></a:t>
            </a:r>
            <a:endParaRPr lang="en-US" sz="1000">
              <a:latin typeface="Calibri" panose="020F0502020204030204" pitchFamily="34" charset="0"/>
            </a:endParaRPr>
          </a:p>
        </p:txBody>
      </p:sp>
    </p:spTree>
    <p:extLst>
      <p:ext uri="{BB962C8B-B14F-4D97-AF65-F5344CB8AC3E}">
        <p14:creationId xmlns:p14="http://schemas.microsoft.com/office/powerpoint/2010/main" val="3833089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defTabSz="457153" rtl="0">
              <a:buFont typeface="Arial" panose="020B0604020202020204" pitchFamily="34" charset="0"/>
              <a:buChar char="•"/>
              <a:defRPr/>
            </a:pPr>
            <a:r>
              <a:rPr lang="en-US" sz="1000">
                <a:latin typeface="Calibri" panose="020F0502020204030204" pitchFamily="34" charset="0"/>
              </a:rPr>
              <a:t>Having that charisma and storytelling ability and being able to change your communication based on your audience, to have the most impact, that’s a different skillset to what we associate researchers with! (All the hard science subjects.)</a:t>
            </a:r>
          </a:p>
          <a:p>
            <a:pPr marL="285721" indent="-285721" defTabSz="457153" rtl="0">
              <a:buFont typeface="Arial" panose="020B0604020202020204" pitchFamily="34" charset="0"/>
              <a:buChar char="•"/>
              <a:defRPr/>
            </a:pPr>
            <a:r>
              <a:rPr lang="en-US" sz="1000">
                <a:latin typeface="Calibri" panose="020F0502020204030204" pitchFamily="34" charset="0"/>
              </a:rPr>
              <a:t>but we still make them do it anyway, and some are better than others. The three main research communication methods, the 3 P's: publications, presentations, and posters. </a:t>
            </a:r>
          </a:p>
          <a:p>
            <a:pPr marL="285721" indent="-285721" defTabSz="457153" rtl="0">
              <a:buFont typeface="Arial" panose="020B0604020202020204" pitchFamily="34" charset="0"/>
              <a:buChar char="•"/>
              <a:defRPr/>
            </a:pPr>
            <a:r>
              <a:rPr lang="en-US" sz="1000">
                <a:latin typeface="Calibri" panose="020F0502020204030204" pitchFamily="34" charset="0"/>
              </a:rPr>
              <a:t>Which subject at school do you think each one is similar to? </a:t>
            </a:r>
            <a:r>
              <a:rPr lang="en-US" sz="1000" err="1">
                <a:latin typeface="Calibri" panose="020F0502020204030204" pitchFamily="34" charset="0"/>
              </a:rPr>
              <a:t>english</a:t>
            </a:r>
            <a:r>
              <a:rPr lang="en-US" sz="1000">
                <a:latin typeface="Calibri" panose="020F0502020204030204" pitchFamily="34" charset="0"/>
              </a:rPr>
              <a:t> (lots of writing), drama (lots of expressing yourself) and art (lots of visuals)</a:t>
            </a:r>
          </a:p>
          <a:p>
            <a:pPr marL="285721" indent="-285721" defTabSz="457153" rtl="0">
              <a:buFont typeface="Arial" panose="020B0604020202020204" pitchFamily="34" charset="0"/>
              <a:buChar char="•"/>
              <a:defRPr/>
            </a:pPr>
            <a:r>
              <a:rPr lang="en-US" sz="1000">
                <a:latin typeface="Calibri" panose="020F0502020204030204" pitchFamily="34" charset="0"/>
              </a:rPr>
              <a:t>hands up, based on that description, what ones would you would rather do….a publication? a presentation? Or a poster? </a:t>
            </a:r>
          </a:p>
          <a:p>
            <a:pPr marL="285721" indent="-285721" defTabSz="457153" rtl="0">
              <a:buFont typeface="Arial" panose="020B0604020202020204" pitchFamily="34" charset="0"/>
              <a:buChar char="•"/>
              <a:defRPr/>
            </a:pPr>
            <a:r>
              <a:rPr lang="en-US" sz="1000">
                <a:latin typeface="Calibri" panose="020F0502020204030204" pitchFamily="34" charset="0"/>
              </a:rPr>
              <a:t>Now the cool thing about doing posters is that you can sort of lean into all of these skills a bit, because you’ll need to write your results, and you’ll have the opportunity to talk about what happened as well as do some graphics. </a:t>
            </a:r>
          </a:p>
          <a:p>
            <a:pPr marL="285721" indent="-285721" defTabSz="457153" rtl="0">
              <a:buFont typeface="Arial" panose="020B0604020202020204" pitchFamily="34" charset="0"/>
              <a:buChar char="•"/>
              <a:defRPr/>
            </a:pPr>
            <a:endParaRPr lang="en-US" sz="1000">
              <a:latin typeface="Calibri" panose="020F0502020204030204" pitchFamily="34" charset="0"/>
            </a:endParaRPr>
          </a:p>
          <a:p>
            <a:endParaRPr lang="en-AU" sz="1000"/>
          </a:p>
        </p:txBody>
      </p:sp>
    </p:spTree>
    <p:extLst>
      <p:ext uri="{BB962C8B-B14F-4D97-AF65-F5344CB8AC3E}">
        <p14:creationId xmlns:p14="http://schemas.microsoft.com/office/powerpoint/2010/main" val="1709640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defTabSz="457153" rtl="0">
              <a:defRPr/>
            </a:pPr>
            <a:r>
              <a:rPr lang="en-US" sz="1000">
                <a:latin typeface="Calibri" panose="020F0502020204030204" pitchFamily="34" charset="0"/>
              </a:rPr>
              <a:t>So for everyone here, the poster is your main method of communication, and we’re going to think about how we can we make your poster more impactful. And I want you each to write down or tell me one thing in response to each of these questions as we </a:t>
            </a:r>
            <a:r>
              <a:rPr lang="en-US" sz="1000" u="sng">
                <a:latin typeface="Calibri" panose="020F0502020204030204" pitchFamily="34" charset="0"/>
              </a:rPr>
              <a:t>consider the audience of your posters.</a:t>
            </a:r>
          </a:p>
          <a:p>
            <a:pPr marL="285721" indent="-285721" defTabSz="457153" rtl="0">
              <a:buFont typeface="Arial" panose="020B0604020202020204" pitchFamily="34" charset="0"/>
              <a:buChar char="•"/>
              <a:defRPr/>
            </a:pPr>
            <a:endParaRPr lang="en-US" sz="1000">
              <a:latin typeface="Calibri" panose="020F0502020204030204" pitchFamily="34" charset="0"/>
            </a:endParaRPr>
          </a:p>
          <a:p>
            <a:pPr marL="285721" indent="-285721" defTabSz="457153" rtl="0">
              <a:buFont typeface="Arial" panose="020B0604020202020204" pitchFamily="34" charset="0"/>
              <a:buChar char="•"/>
              <a:defRPr/>
            </a:pPr>
            <a:r>
              <a:rPr lang="en-US" sz="1000">
                <a:latin typeface="Calibri" panose="020F0502020204030204" pitchFamily="34" charset="0"/>
              </a:rPr>
              <a:t>Let’s identify the audience first. so who will be looking at your poster? </a:t>
            </a:r>
            <a:r>
              <a:rPr lang="en-US" sz="1000">
                <a:latin typeface="Calibri" panose="020F0502020204030204" pitchFamily="34" charset="0"/>
                <a:sym typeface="Wingdings" panose="05000000000000000000" pitchFamily="2" charset="2"/>
              </a:rPr>
              <a:t>(</a:t>
            </a:r>
            <a:r>
              <a:rPr lang="en-US" sz="1000">
                <a:latin typeface="Calibri" panose="020F0502020204030204" pitchFamily="34" charset="0"/>
              </a:rPr>
              <a:t>your family, the people in other teams, and your instructors)</a:t>
            </a:r>
          </a:p>
          <a:p>
            <a:pPr marL="285721" indent="-285721" defTabSz="457153" rtl="0">
              <a:buFont typeface="Arial" panose="020B0604020202020204" pitchFamily="34" charset="0"/>
              <a:buChar char="•"/>
              <a:defRPr/>
            </a:pPr>
            <a:r>
              <a:rPr lang="en-US" sz="1000">
                <a:latin typeface="Calibri" panose="020F0502020204030204" pitchFamily="34" charset="0"/>
              </a:rPr>
              <a:t>What do they know about your project already? Do they already know a bit about rockets? About your payload? About electronics? </a:t>
            </a:r>
          </a:p>
          <a:p>
            <a:pPr marL="285721" lvl="2" indent="-285721" defTabSz="457153" rtl="0">
              <a:buFont typeface="Arial" panose="020B0604020202020204" pitchFamily="34" charset="0"/>
              <a:buChar char="•"/>
              <a:defRPr/>
            </a:pPr>
            <a:r>
              <a:rPr lang="en-US" sz="1000">
                <a:latin typeface="Calibri" panose="020F0502020204030204" pitchFamily="34" charset="0"/>
              </a:rPr>
              <a:t>(This is important because you’ve been here for a week now, you’ve been learning a lot of things, so you might fall victim to something researchers get which is called ‘the curse of knowledge.’ teachers do this do sometimes, its when they assume you know something, and you’ve never heard of it before! So let’s assume knowledge.)</a:t>
            </a:r>
          </a:p>
          <a:p>
            <a:pPr marL="285721" lvl="2" indent="-285721" defTabSz="457153" rtl="0">
              <a:buFont typeface="Arial" panose="020B0604020202020204" pitchFamily="34" charset="0"/>
              <a:buChar char="•"/>
              <a:defRPr/>
            </a:pPr>
            <a:r>
              <a:rPr lang="en-US" sz="1000">
                <a:latin typeface="Calibri" panose="020F0502020204030204" pitchFamily="34" charset="0"/>
              </a:rPr>
              <a:t>So last question is, what do you want them to know? If your friend walks away from your poster, what’s the one thing you want them to know about it? Was it how you did some 3d printing, or designed the payload, or maybe its something that went wrong. This is your key message, and Ill give you a minute to think about that. </a:t>
            </a:r>
          </a:p>
          <a:p>
            <a:pPr marL="285721" indent="-285721" defTabSz="457153" rtl="0">
              <a:buFont typeface="Arial" panose="020B0604020202020204" pitchFamily="34" charset="0"/>
              <a:buChar char="•"/>
              <a:defRPr/>
            </a:pPr>
            <a:r>
              <a:rPr lang="en-US" sz="1000">
                <a:latin typeface="Calibri" panose="020F0502020204030204" pitchFamily="34" charset="0"/>
              </a:rPr>
              <a:t>Ok so looking at this slide, what do you think my key message is? What’s the one thing I want you to remember about how to communicate with impact? (audience)</a:t>
            </a:r>
          </a:p>
          <a:p>
            <a:pPr marL="285721" indent="-285721" defTabSz="457153" rtl="0">
              <a:buFont typeface="Arial" panose="020B0604020202020204" pitchFamily="34" charset="0"/>
              <a:buChar char="•"/>
              <a:defRPr/>
            </a:pPr>
            <a:endParaRPr lang="en-US" sz="1000">
              <a:latin typeface="Calibri" panose="020F0502020204030204" pitchFamily="34" charset="0"/>
            </a:endParaRPr>
          </a:p>
          <a:p>
            <a:pPr defTabSz="457153" rtl="0">
              <a:defRPr/>
            </a:pPr>
            <a:r>
              <a:rPr lang="en-US" sz="1000">
                <a:latin typeface="Calibri" panose="020F0502020204030204" pitchFamily="34" charset="0"/>
              </a:rPr>
              <a:t>(It can be difficult when you need to appeal to different groups at once, who have a range of understanding. My advice is to shoot for the middle if you can, or the lower group. The ones with a greater knowledge will ask more detailed questions and you can talk to them individually or separately while still making sure the majority of people you present to understand.)</a:t>
            </a:r>
          </a:p>
        </p:txBody>
      </p:sp>
    </p:spTree>
    <p:extLst>
      <p:ext uri="{BB962C8B-B14F-4D97-AF65-F5344CB8AC3E}">
        <p14:creationId xmlns:p14="http://schemas.microsoft.com/office/powerpoint/2010/main" val="3964224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rtl="0" fontAlgn="ctr">
              <a:buFont typeface="Arial" panose="020B0604020202020204" pitchFamily="34" charset="0"/>
              <a:buChar char="•"/>
            </a:pPr>
            <a:r>
              <a:rPr lang="en-US" sz="1000">
                <a:latin typeface="Calibri" panose="020F0502020204030204" pitchFamily="34" charset="0"/>
              </a:rPr>
              <a:t>So let’s consider your own posters now, maybe you’re already finished with them or maybe you’re just starting. Does your poster highlight your key message? In English we used to call this a ‘thesis statement’. </a:t>
            </a:r>
          </a:p>
          <a:p>
            <a:pPr marL="285721" indent="-285721" rtl="0" fontAlgn="ctr">
              <a:buFont typeface="Arial" panose="020B0604020202020204" pitchFamily="34" charset="0"/>
              <a:buChar char="•"/>
            </a:pPr>
            <a:r>
              <a:rPr lang="en-US" sz="1000">
                <a:latin typeface="Calibri" panose="020F0502020204030204" pitchFamily="34" charset="0"/>
              </a:rPr>
              <a:t>But we can’t just have a huge blank piece of paper with one thing written on it and call that a research poster. It needs all the juicy context!  </a:t>
            </a:r>
          </a:p>
          <a:p>
            <a:pPr marL="285721" indent="-285721" rtl="0" fontAlgn="ctr">
              <a:buFont typeface="Arial" panose="020B0604020202020204" pitchFamily="34" charset="0"/>
              <a:buChar char="•"/>
            </a:pPr>
            <a:r>
              <a:rPr lang="en-US" sz="1000">
                <a:latin typeface="Calibri" panose="020F0502020204030204" pitchFamily="34" charset="0"/>
              </a:rPr>
              <a:t>Here’s some Common parts of a research poster. Similar to a lab report if you've done one of those at school. There’s lots of templates you can use for </a:t>
            </a:r>
            <a:r>
              <a:rPr lang="en-US" sz="1000" err="1">
                <a:latin typeface="Calibri" panose="020F0502020204030204" pitchFamily="34" charset="0"/>
              </a:rPr>
              <a:t>canva</a:t>
            </a:r>
            <a:r>
              <a:rPr lang="en-US" sz="1000">
                <a:latin typeface="Calibri" panose="020F0502020204030204" pitchFamily="34" charset="0"/>
              </a:rPr>
              <a:t> or </a:t>
            </a:r>
            <a:r>
              <a:rPr lang="en-US" sz="1000" err="1">
                <a:latin typeface="Calibri" panose="020F0502020204030204" pitchFamily="34" charset="0"/>
              </a:rPr>
              <a:t>powerpoint</a:t>
            </a:r>
            <a:r>
              <a:rPr lang="en-US" sz="1000">
                <a:latin typeface="Calibri" panose="020F0502020204030204" pitchFamily="34" charset="0"/>
              </a:rPr>
              <a:t>, but it’s always good to </a:t>
            </a:r>
            <a:r>
              <a:rPr lang="en-US" sz="1000" err="1">
                <a:latin typeface="Calibri" panose="020F0502020204030204" pitchFamily="34" charset="0"/>
              </a:rPr>
              <a:t>customise</a:t>
            </a:r>
            <a:r>
              <a:rPr lang="en-US" sz="1000">
                <a:latin typeface="Calibri" panose="020F0502020204030204" pitchFamily="34" charset="0"/>
              </a:rPr>
              <a:t> it so we can </a:t>
            </a:r>
            <a:r>
              <a:rPr lang="en-US" sz="1000" err="1">
                <a:latin typeface="Calibri" panose="020F0502020204030204" pitchFamily="34" charset="0"/>
              </a:rPr>
              <a:t>maximise</a:t>
            </a:r>
            <a:r>
              <a:rPr lang="en-US" sz="1000">
                <a:latin typeface="Calibri" panose="020F0502020204030204" pitchFamily="34" charset="0"/>
              </a:rPr>
              <a:t> impact!</a:t>
            </a:r>
          </a:p>
          <a:p>
            <a:endParaRPr lang="en-AU" sz="1000"/>
          </a:p>
        </p:txBody>
      </p:sp>
    </p:spTree>
    <p:extLst>
      <p:ext uri="{BB962C8B-B14F-4D97-AF65-F5344CB8AC3E}">
        <p14:creationId xmlns:p14="http://schemas.microsoft.com/office/powerpoint/2010/main" val="7311813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defTabSz="457153" rtl="0">
              <a:buFont typeface="Arial" panose="020B0604020202020204" pitchFamily="34" charset="0"/>
              <a:buChar char="•"/>
              <a:defRPr/>
            </a:pPr>
            <a:r>
              <a:rPr lang="en-US" sz="1000">
                <a:latin typeface="Calibri" panose="020F0502020204030204" pitchFamily="34" charset="0"/>
              </a:rPr>
              <a:t>So how else can we </a:t>
            </a:r>
            <a:r>
              <a:rPr lang="en-US" sz="1000" err="1">
                <a:latin typeface="Calibri" panose="020F0502020204030204" pitchFamily="34" charset="0"/>
              </a:rPr>
              <a:t>maximise</a:t>
            </a:r>
            <a:r>
              <a:rPr lang="en-US" sz="1000">
                <a:latin typeface="Calibri" panose="020F0502020204030204" pitchFamily="34" charset="0"/>
              </a:rPr>
              <a:t> impact with our posters. You might’ve been working on your poster for ages, staring at it until it’s boring and you know every detail of it, so it’s time to consider your audience again, and think about someone who is looking at it for the very first time. What do they see. </a:t>
            </a:r>
          </a:p>
          <a:p>
            <a:pPr marL="285721" indent="-285721" defTabSz="457153" rtl="0">
              <a:buFont typeface="Arial" panose="020B0604020202020204" pitchFamily="34" charset="0"/>
              <a:buChar char="•"/>
              <a:defRPr/>
            </a:pPr>
            <a:r>
              <a:rPr lang="en-US" sz="1000">
                <a:latin typeface="Calibri" panose="020F0502020204030204" pitchFamily="34" charset="0"/>
              </a:rPr>
              <a:t>Is it accessible? By that I mean, is your writing big enough, and are you using a font that's easy to read? Think about </a:t>
            </a:r>
            <a:r>
              <a:rPr lang="en-US" sz="1000" err="1">
                <a:latin typeface="Calibri" panose="020F0502020204030204" pitchFamily="34" charset="0"/>
              </a:rPr>
              <a:t>colour</a:t>
            </a:r>
            <a:r>
              <a:rPr lang="en-US" sz="1000">
                <a:latin typeface="Calibri" panose="020F0502020204030204" pitchFamily="34" charset="0"/>
              </a:rPr>
              <a:t> combinations too, red and green aren’t easy to distinguish for a lot of people</a:t>
            </a:r>
          </a:p>
          <a:p>
            <a:pPr marL="285721" indent="-285721" defTabSz="457153" rtl="0">
              <a:buFont typeface="Arial" panose="020B0604020202020204" pitchFamily="34" charset="0"/>
              <a:buChar char="•"/>
              <a:defRPr/>
            </a:pPr>
            <a:r>
              <a:rPr lang="en-US" sz="1000">
                <a:latin typeface="Calibri" panose="020F0502020204030204" pitchFamily="34" charset="0"/>
              </a:rPr>
              <a:t>Is there too much text? Is your language clear? Have you expanded any acronyms, and explained concepts that your audience might not know? </a:t>
            </a:r>
          </a:p>
          <a:p>
            <a:pPr marL="285721" indent="-285721" defTabSz="457153" rtl="0">
              <a:buFont typeface="Arial" panose="020B0604020202020204" pitchFamily="34" charset="0"/>
              <a:buChar char="•"/>
              <a:defRPr/>
            </a:pPr>
            <a:r>
              <a:rPr lang="en-US" sz="1000">
                <a:latin typeface="Calibri" panose="020F0502020204030204" pitchFamily="34" charset="0"/>
              </a:rPr>
              <a:t>A picture can be worth a thousand words, but they need to be there for a reason. Does anyone want to tell me something about this plot that’s bad? (No axis labels, tiny writing, no legend, no units, too small, no credit)</a:t>
            </a:r>
          </a:p>
          <a:p>
            <a:pPr marL="285721" indent="-285721" defTabSz="457153" rtl="0">
              <a:buFont typeface="Arial" panose="020B0604020202020204" pitchFamily="34" charset="0"/>
              <a:buChar char="•"/>
              <a:defRPr/>
            </a:pPr>
            <a:r>
              <a:rPr lang="en-US" sz="1000">
                <a:latin typeface="Calibri" panose="020F0502020204030204" pitchFamily="34" charset="0"/>
              </a:rPr>
              <a:t>Is your poster engaging to look at? Is there something that’s easier to explain with a link to something on the internet, or a video? I’ve put one here, but for a poster it’s hard to have videos – what’s the better way of displaying it, do you think? This URL, or the QR code? </a:t>
            </a:r>
          </a:p>
        </p:txBody>
      </p:sp>
    </p:spTree>
    <p:extLst>
      <p:ext uri="{BB962C8B-B14F-4D97-AF65-F5344CB8AC3E}">
        <p14:creationId xmlns:p14="http://schemas.microsoft.com/office/powerpoint/2010/main" val="573842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744538"/>
            <a:ext cx="6619875" cy="3724275"/>
          </a:xfrm>
        </p:spPr>
      </p:sp>
      <p:sp>
        <p:nvSpPr>
          <p:cNvPr id="3" name="Notes Placeholder 2"/>
          <p:cNvSpPr>
            <a:spLocks noGrp="1"/>
          </p:cNvSpPr>
          <p:nvPr>
            <p:ph type="body" idx="1"/>
          </p:nvPr>
        </p:nvSpPr>
        <p:spPr/>
        <p:txBody>
          <a:bodyPr/>
          <a:lstStyle/>
          <a:p>
            <a:pPr marL="285721" indent="-285721">
              <a:buFont typeface="Arial" panose="020B0604020202020204" pitchFamily="34" charset="0"/>
              <a:buChar char="•"/>
            </a:pPr>
            <a:r>
              <a:rPr lang="en-US" sz="1000">
                <a:latin typeface="Calibri" panose="020F0502020204030204" pitchFamily="34" charset="0"/>
              </a:rPr>
              <a:t>So one of the last things I want to talk about is how impactful it can be when things don’t turn out the way you wanted them to. It’s easier to relate to people who mess up, because we mess up. We’re not perfect, and things don’t go right all the time. One of the most powerful presentations I went to and remember was how everything went wrong for this poor researcher. And it was great because they learned a lot from all these failures. failure and learning is built into the scientific method. Some of the world’s greatest discoveries were built on top of things that went wrong the first time.</a:t>
            </a:r>
          </a:p>
          <a:p>
            <a:pPr marL="285721" indent="-285721">
              <a:buFont typeface="Arial" panose="020B0604020202020204" pitchFamily="34" charset="0"/>
              <a:buChar char="•"/>
            </a:pPr>
            <a:r>
              <a:rPr lang="en-US" sz="1000">
                <a:latin typeface="Calibri" panose="020F0502020204030204" pitchFamily="34" charset="0"/>
              </a:rPr>
              <a:t>so we encourage you as budding researchers to think about and tell people about the things that went wrong, the things you’d like to investigate more or do better next time. everyone try and name one thing that you wish went differently during this program. It can be big or small. You might want to find a spot for it on your poster if it isn’t there already.  </a:t>
            </a:r>
          </a:p>
          <a:p>
            <a:pPr marL="285721" indent="-285721">
              <a:buFont typeface="Arial" panose="020B0604020202020204" pitchFamily="34" charset="0"/>
              <a:buChar char="•"/>
            </a:pPr>
            <a:r>
              <a:rPr lang="en-US" sz="1000">
                <a:latin typeface="Calibri" panose="020F0502020204030204" pitchFamily="34" charset="0"/>
              </a:rPr>
              <a:t>Practice communicating !! For your poster this might mean making drafts and getting feedback from your group, and its even better if you can get feedback from someone who knows absolutely nothing about the topic, maybe a friend or parent. This can help you prepare to talk about it with others, anticipate what sort of questions people will ask, or you might want to make some changes to your poster based on what they say.</a:t>
            </a:r>
          </a:p>
          <a:p>
            <a:pPr marL="285721" indent="-285721">
              <a:buFont typeface="Arial" panose="020B0604020202020204" pitchFamily="34" charset="0"/>
              <a:buChar char="•"/>
            </a:pPr>
            <a:r>
              <a:rPr lang="en-US" sz="1000" kern="100">
                <a:effectLst/>
                <a:latin typeface="Calibri" panose="020F0502020204030204" pitchFamily="34" charset="0"/>
                <a:ea typeface="Calibri" panose="020F0502020204030204" pitchFamily="34" charset="0"/>
                <a:cs typeface="Times New Roman" panose="02020603050405020304" pitchFamily="18" charset="0"/>
              </a:rPr>
              <a:t>The last one is to look at how other people communicate, and see if you can learn from them. This is called having role models. It doesn’t have to be someone you’ve never met like a TED talker, maybe you have a </a:t>
            </a:r>
            <a:r>
              <a:rPr lang="en-US" sz="1000" kern="100" err="1">
                <a:effectLst/>
                <a:latin typeface="Calibri" panose="020F0502020204030204" pitchFamily="34" charset="0"/>
                <a:ea typeface="Calibri" panose="020F0502020204030204" pitchFamily="34" charset="0"/>
                <a:cs typeface="Times New Roman" panose="02020603050405020304" pitchFamily="18" charset="0"/>
              </a:rPr>
              <a:t>favourite</a:t>
            </a:r>
            <a:r>
              <a:rPr lang="en-US" sz="1000" kern="100">
                <a:effectLst/>
                <a:latin typeface="Calibri" panose="020F0502020204030204" pitchFamily="34" charset="0"/>
                <a:ea typeface="Calibri" panose="020F0502020204030204" pitchFamily="34" charset="0"/>
                <a:cs typeface="Times New Roman" panose="02020603050405020304" pitchFamily="18" charset="0"/>
              </a:rPr>
              <a:t> teacher at school, someone who is well versed in English or drama or art. Think about them now, and </a:t>
            </a:r>
            <a:r>
              <a:rPr lang="en-AU" sz="1000" kern="100">
                <a:effectLst/>
                <a:latin typeface="Calibri" panose="020F0502020204030204" pitchFamily="34" charset="0"/>
                <a:ea typeface="Calibri" panose="020F0502020204030204" pitchFamily="34" charset="0"/>
                <a:cs typeface="Times New Roman" panose="02020603050405020304" pitchFamily="18" charset="0"/>
              </a:rPr>
              <a:t>what you like about their class. Maybe they make the topic more fun, or easy to understand. That ability to connect with you means they are communicating with impact, so they are good people to learn from and have as role models. </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pPr marL="285721" indent="-285721">
              <a:buFont typeface="Arial" panose="020B0604020202020204" pitchFamily="34" charset="0"/>
              <a:buChar char="•"/>
            </a:pPr>
            <a:r>
              <a:rPr lang="en-US" sz="1000">
                <a:latin typeface="Calibri" panose="020F0502020204030204" pitchFamily="34" charset="0"/>
              </a:rPr>
              <a:t>So that wraps up my intensive class on communicating with impact. Remember, when in doubt, who should you consider? (your audience!)</a:t>
            </a:r>
          </a:p>
          <a:p>
            <a:endParaRPr lang="en-US" sz="1000">
              <a:latin typeface="Calibri" panose="020F0502020204030204" pitchFamily="34" charset="0"/>
            </a:endParaRPr>
          </a:p>
          <a:p>
            <a:r>
              <a:rPr lang="en-US" sz="1000">
                <a:latin typeface="Calibri" panose="020F0502020204030204" pitchFamily="34" charset="0"/>
              </a:rPr>
              <a:t>(All of these things apply for publications and presentations too. For example, I am giving you a presentation. So I have had to think about what you already know about communicating, what you might have studied at school and how I can link it to that, I’ve thought about how we’re going to have food soon so people won’t want to pay attention so what are ways to keep you engaged. So how did I do?)</a:t>
            </a:r>
          </a:p>
          <a:p>
            <a:endParaRPr lang="en-AU" sz="1000"/>
          </a:p>
        </p:txBody>
      </p:sp>
    </p:spTree>
    <p:extLst>
      <p:ext uri="{BB962C8B-B14F-4D97-AF65-F5344CB8AC3E}">
        <p14:creationId xmlns:p14="http://schemas.microsoft.com/office/powerpoint/2010/main" val="41918308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solidFill>
          <a:srgbClr val="000033"/>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118E9709-3895-7E36-F6E4-7A1D2BAC9C2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21" name="Graphic 20">
            <a:extLst>
              <a:ext uri="{FF2B5EF4-FFF2-40B4-BE49-F238E27FC236}">
                <a16:creationId xmlns:a16="http://schemas.microsoft.com/office/drawing/2014/main" id="{7F4F26DD-46A7-F3D3-C255-2B5C3FE5817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33"/>
        </a:solidFill>
        <a:effectLst/>
      </p:bgPr>
    </p:bg>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6B8A3E0B-C181-C513-5C96-462D3CA626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FF38BF6D-A27B-545A-C91F-6153DC1209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000033"/>
        </a:solidFill>
        <a:effectLst/>
      </p:bgPr>
    </p:bg>
    <p:spTree>
      <p:nvGrpSpPr>
        <p:cNvPr id="1" name=""/>
        <p:cNvGrpSpPr/>
        <p:nvPr/>
      </p:nvGrpSpPr>
      <p:grpSpPr>
        <a:xfrm>
          <a:off x="0" y="0"/>
          <a:ext cx="0" cy="0"/>
          <a:chOff x="0" y="0"/>
          <a:chExt cx="0" cy="0"/>
        </a:xfrm>
      </p:grpSpPr>
      <p:sp>
        <p:nvSpPr>
          <p:cNvPr id="67" name="Image"/>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pic>
        <p:nvPicPr>
          <p:cNvPr id="2" name="Graphic 1">
            <a:extLst>
              <a:ext uri="{FF2B5EF4-FFF2-40B4-BE49-F238E27FC236}">
                <a16:creationId xmlns:a16="http://schemas.microsoft.com/office/drawing/2014/main" id="{1504E5F4-D2DA-20F2-D536-509449CBD8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801082F5-CF06-A0C7-A175-2A4695E566D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bg>
      <p:bgPr>
        <a:solidFill>
          <a:srgbClr val="000033"/>
        </a:solidFill>
        <a:effectLst/>
      </p:bgPr>
    </p:bg>
    <p:spTree>
      <p:nvGrpSpPr>
        <p:cNvPr id="1" name=""/>
        <p:cNvGrpSpPr/>
        <p:nvPr/>
      </p:nvGrpSpPr>
      <p:grpSpPr>
        <a:xfrm>
          <a:off x="0" y="0"/>
          <a:ext cx="0" cy="0"/>
          <a:chOff x="0" y="0"/>
          <a:chExt cx="0" cy="0"/>
        </a:xfrm>
      </p:grpSpPr>
      <p:sp>
        <p:nvSpPr>
          <p:cNvPr id="77" name="Body Level One…"/>
          <p:cNvSpPr txBox="1">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EF2334BC-50FB-CA28-2E7E-108988F82B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DB8508FC-55A0-21A1-45F0-D8A5AB9AFF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bg>
      <p:bgPr>
        <a:solidFill>
          <a:srgbClr val="000033"/>
        </a:solidFill>
        <a:effectLst/>
      </p:bgPr>
    </p:bg>
    <p:spTree>
      <p:nvGrpSpPr>
        <p:cNvPr id="1" name=""/>
        <p:cNvGrpSpPr/>
        <p:nvPr/>
      </p:nvGrpSpPr>
      <p:grpSpPr>
        <a:xfrm>
          <a:off x="0" y="0"/>
          <a:ext cx="0" cy="0"/>
          <a:chOff x="0" y="0"/>
          <a:chExt cx="0" cy="0"/>
        </a:xfrm>
      </p:grpSpPr>
      <p:sp>
        <p:nvSpPr>
          <p:cNvPr id="85" name="Image"/>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6" name="Image"/>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7" name="Image"/>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BED79BCC-F9F0-D026-F4A9-AA64D528DC6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57C23D1E-A250-649E-FC0C-BCA26AB4BF1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bg>
      <p:bgPr>
        <a:solidFill>
          <a:srgbClr val="000033"/>
        </a:solidFill>
        <a:effectLst/>
      </p:bgPr>
    </p:bg>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87E94AC7-A78E-0390-AA9C-6AB531E6EA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C7D417EE-A951-FCD6-51F2-43931AF5A3C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bg>
      <p:bgPr>
        <a:solidFill>
          <a:srgbClr val="000033"/>
        </a:solidFill>
        <a:effectLst/>
      </p:bgPr>
    </p:bg>
    <p:spTree>
      <p:nvGrpSpPr>
        <p:cNvPr id="1" name=""/>
        <p:cNvGrpSpPr/>
        <p:nvPr/>
      </p:nvGrpSpPr>
      <p:grpSpPr>
        <a:xfrm>
          <a:off x="0" y="0"/>
          <a:ext cx="0" cy="0"/>
          <a:chOff x="0" y="0"/>
          <a:chExt cx="0" cy="0"/>
        </a:xfrm>
      </p:grpSpPr>
      <p:sp>
        <p:nvSpPr>
          <p:cNvPr id="104" name="Image"/>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246A549A-B707-D20B-D871-A0596B8048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3FB63DF6-772E-8408-F302-597A994434E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bg>
      <p:bgPr>
        <a:solidFill>
          <a:srgbClr val="000033"/>
        </a:solidFill>
        <a:effectLst/>
      </p:bgPr>
    </p:bg>
    <p:spTree>
      <p:nvGrpSpPr>
        <p:cNvPr id="1" name=""/>
        <p:cNvGrpSpPr/>
        <p:nvPr/>
      </p:nvGrpSpPr>
      <p:grpSpPr>
        <a:xfrm>
          <a:off x="0" y="0"/>
          <a:ext cx="0" cy="0"/>
          <a:chOff x="0" y="0"/>
          <a:chExt cx="0" cy="0"/>
        </a:xfrm>
      </p:grpSpPr>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76A42443-E040-890D-6B5F-99794C5D41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B4DD039D-5BCF-F4C5-5EEA-27B8E4B9634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102EFCD-4909-36E8-8C28-B7F12F0C68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8" name="Graphic 7">
            <a:extLst>
              <a:ext uri="{FF2B5EF4-FFF2-40B4-BE49-F238E27FC236}">
                <a16:creationId xmlns:a16="http://schemas.microsoft.com/office/drawing/2014/main" id="{10EC16E7-83CF-F6FE-E7EA-1855FE0EB50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extLst>
      <p:ext uri="{BB962C8B-B14F-4D97-AF65-F5344CB8AC3E}">
        <p14:creationId xmlns:p14="http://schemas.microsoft.com/office/powerpoint/2010/main" val="1104352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387453" y="357187"/>
            <a:ext cx="15609094" cy="3036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Title Text</a:t>
            </a:r>
          </a:p>
        </p:txBody>
      </p:sp>
      <p:sp>
        <p:nvSpPr>
          <p:cNvPr id="3" name="Body Level One…"/>
          <p:cNvSpPr txBox="1">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Lst>
  <p:transition spd="med"/>
  <p:hf sldNum="0" hdr="0" ftr="0" dt="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7.svg"/><Relationship Id="rId5" Type="http://schemas.openxmlformats.org/officeDocument/2006/relationships/image" Target="../media/image1.png"/><Relationship Id="rId10" Type="http://schemas.openxmlformats.org/officeDocument/2006/relationships/image" Target="../media/image11.svg"/><Relationship Id="rId4" Type="http://schemas.openxmlformats.org/officeDocument/2006/relationships/image" Target="../media/image6.png"/><Relationship Id="rId9"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video" Target="https://www.youtube.com/embed/2Ss78LfY3nE?feature=oembed" TargetMode="External"/><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s://creativecommons.org/licenses/by-nc/3.0/" TargetMode="External"/><Relationship Id="rId4" Type="http://schemas.openxmlformats.org/officeDocument/2006/relationships/hyperlink" Target="https://www.pngall.com/thinking-man-png/download/34830"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video" Target="https://www.youtube.com/embed/msETb6_7OMk?start=61&amp;feature=oembed" TargetMode="Externa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jpe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icture containing music, guitar&#10;&#10;Description automatically generated">
            <a:extLst>
              <a:ext uri="{FF2B5EF4-FFF2-40B4-BE49-F238E27FC236}">
                <a16:creationId xmlns:a16="http://schemas.microsoft.com/office/drawing/2014/main" id="{A21E903B-9EA0-4FB0-9943-C09099C082E4}"/>
              </a:ext>
            </a:extLst>
          </p:cNvPr>
          <p:cNvPicPr>
            <a:picLocks noChangeAspect="1"/>
          </p:cNvPicPr>
          <p:nvPr/>
        </p:nvPicPr>
        <p:blipFill rotWithShape="1">
          <a:blip r:embed="rId3">
            <a:extLst>
              <a:ext uri="{28A0092B-C50C-407E-A947-70E740481C1C}">
                <a14:useLocalDpi xmlns:a14="http://schemas.microsoft.com/office/drawing/2010/main" val="0"/>
              </a:ext>
            </a:extLst>
          </a:blip>
          <a:srcRect b="15625"/>
          <a:stretch/>
        </p:blipFill>
        <p:spPr>
          <a:xfrm>
            <a:off x="-3518" y="-32656"/>
            <a:ext cx="24384000" cy="13716000"/>
          </a:xfrm>
          <a:prstGeom prst="rect">
            <a:avLst/>
          </a:prstGeom>
        </p:spPr>
      </p:pic>
      <p:sp>
        <p:nvSpPr>
          <p:cNvPr id="122" name="Rectangle"/>
          <p:cNvSpPr/>
          <p:nvPr/>
        </p:nvSpPr>
        <p:spPr>
          <a:xfrm>
            <a:off x="3133747" y="9660036"/>
            <a:ext cx="21234377" cy="2511470"/>
          </a:xfrm>
          <a:prstGeom prst="rect">
            <a:avLst/>
          </a:prstGeom>
          <a:solidFill>
            <a:srgbClr val="000033"/>
          </a:solidFill>
          <a:ln w="12700">
            <a:miter lim="400000"/>
          </a:ln>
        </p:spPr>
        <p:txBody>
          <a:bodyPr lIns="71437" tIns="71437" rIns="71437" bIns="71437" anchor="ctr"/>
          <a:lstStyle/>
          <a:p>
            <a:pPr algn="l" defTabSz="457200">
              <a:lnSpc>
                <a:spcPct val="80000"/>
              </a:lnSpc>
              <a:defRPr sz="5000" b="0" spc="229">
                <a:solidFill>
                  <a:srgbClr val="F3352F"/>
                </a:solidFill>
                <a:latin typeface="Kapra Neue Regular"/>
                <a:ea typeface="Kapra Neue Regular"/>
                <a:cs typeface="Kapra Neue Regular"/>
                <a:sym typeface="Kapra Neue Regular"/>
              </a:defRPr>
            </a:pPr>
            <a:endParaRPr/>
          </a:p>
        </p:txBody>
      </p:sp>
      <p:pic>
        <p:nvPicPr>
          <p:cNvPr id="16" name="Picture 15" descr="Shape&#10;&#10;Description automatically generated">
            <a:extLst>
              <a:ext uri="{FF2B5EF4-FFF2-40B4-BE49-F238E27FC236}">
                <a16:creationId xmlns:a16="http://schemas.microsoft.com/office/drawing/2014/main" id="{C532BB26-00F5-421E-8B2C-1498609998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3609" y="9985341"/>
            <a:ext cx="1900582" cy="1911082"/>
          </a:xfrm>
          <a:prstGeom prst="rect">
            <a:avLst/>
          </a:prstGeom>
        </p:spPr>
      </p:pic>
      <p:sp>
        <p:nvSpPr>
          <p:cNvPr id="126" name="SPACE ROCK…"/>
          <p:cNvSpPr txBox="1"/>
          <p:nvPr/>
        </p:nvSpPr>
        <p:spPr>
          <a:xfrm>
            <a:off x="14462141" y="9985341"/>
            <a:ext cx="7010198" cy="2153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defTabSz="457200">
              <a:defRPr sz="12500" b="0" spc="145">
                <a:solidFill>
                  <a:srgbClr val="FFFFFF"/>
                </a:solidFill>
                <a:latin typeface="Kapra Neue SemiBold"/>
                <a:ea typeface="Kapra Neue SemiBold"/>
                <a:cs typeface="Kapra Neue SemiBold"/>
                <a:sym typeface="Kapra Neue SemiBold"/>
              </a:defRPr>
            </a:pPr>
            <a:r>
              <a:rPr lang="en-AU" sz="4600">
                <a:latin typeface="Stellar" panose="02000506040000020004" pitchFamily="50" charset="0"/>
              </a:rPr>
              <a:t>SCHOOL HOLIDAY </a:t>
            </a:r>
          </a:p>
          <a:p>
            <a:pPr algn="l" defTabSz="457200">
              <a:defRPr sz="12500" b="0" spc="145">
                <a:solidFill>
                  <a:srgbClr val="FFFFFF"/>
                </a:solidFill>
                <a:latin typeface="Kapra Neue SemiBold"/>
                <a:ea typeface="Kapra Neue SemiBold"/>
                <a:cs typeface="Kapra Neue SemiBold"/>
                <a:sym typeface="Kapra Neue SemiBold"/>
              </a:defRPr>
            </a:pPr>
            <a:r>
              <a:rPr lang="en-AU" sz="4600">
                <a:latin typeface="Stellar" panose="02000506040000020004" pitchFamily="50" charset="0"/>
              </a:rPr>
              <a:t>PROGRAM SUMMER 2024</a:t>
            </a:r>
          </a:p>
        </p:txBody>
      </p:sp>
      <p:pic>
        <p:nvPicPr>
          <p:cNvPr id="3" name="Graphic 2">
            <a:extLst>
              <a:ext uri="{FF2B5EF4-FFF2-40B4-BE49-F238E27FC236}">
                <a16:creationId xmlns:a16="http://schemas.microsoft.com/office/drawing/2014/main" id="{650D84AE-45EB-E70E-8208-885660DEE67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76287" y="10096336"/>
            <a:ext cx="6072922" cy="1548000"/>
          </a:xfrm>
          <a:prstGeom prst="rect">
            <a:avLst/>
          </a:prstGeom>
        </p:spPr>
      </p:pic>
      <p:pic>
        <p:nvPicPr>
          <p:cNvPr id="5" name="Graphic 4">
            <a:extLst>
              <a:ext uri="{FF2B5EF4-FFF2-40B4-BE49-F238E27FC236}">
                <a16:creationId xmlns:a16="http://schemas.microsoft.com/office/drawing/2014/main" id="{457A3274-B731-E23E-E70F-16347AA9E8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517" y="-100978"/>
            <a:ext cx="2281935" cy="13923113"/>
          </a:xfrm>
          <a:prstGeom prst="rect">
            <a:avLst/>
          </a:prstGeom>
        </p:spPr>
      </p:pic>
      <p:pic>
        <p:nvPicPr>
          <p:cNvPr id="11" name="Graphic 10">
            <a:extLst>
              <a:ext uri="{FF2B5EF4-FFF2-40B4-BE49-F238E27FC236}">
                <a16:creationId xmlns:a16="http://schemas.microsoft.com/office/drawing/2014/main" id="{3FE26658-6247-385D-A9C6-31FD801DBC8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985070" y="211174"/>
            <a:ext cx="9661566" cy="152738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a:extLst>
            <a:ext uri="{FF2B5EF4-FFF2-40B4-BE49-F238E27FC236}">
              <a16:creationId xmlns:a16="http://schemas.microsoft.com/office/drawing/2014/main" id="{64597781-2784-0B4A-9347-B542D79FC963}"/>
            </a:ext>
          </a:extLst>
        </p:cNvPr>
        <p:cNvGrpSpPr/>
        <p:nvPr/>
      </p:nvGrpSpPr>
      <p:grpSpPr>
        <a:xfrm>
          <a:off x="0" y="0"/>
          <a:ext cx="0" cy="0"/>
          <a:chOff x="0" y="0"/>
          <a:chExt cx="0" cy="0"/>
        </a:xfrm>
      </p:grpSpPr>
      <p:sp>
        <p:nvSpPr>
          <p:cNvPr id="2" name="AutoShape 4">
            <a:extLst>
              <a:ext uri="{FF2B5EF4-FFF2-40B4-BE49-F238E27FC236}">
                <a16:creationId xmlns:a16="http://schemas.microsoft.com/office/drawing/2014/main" id="{2499BF1C-0566-F907-9E3D-FA0BA2E543DD}"/>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 name="TITLE ALL CAPS">
            <a:extLst>
              <a:ext uri="{FF2B5EF4-FFF2-40B4-BE49-F238E27FC236}">
                <a16:creationId xmlns:a16="http://schemas.microsoft.com/office/drawing/2014/main" id="{321E62C6-BF04-FD98-AE0A-DE8A3AAAD101}"/>
              </a:ext>
            </a:extLst>
          </p:cNvPr>
          <p:cNvSpPr txBox="1"/>
          <p:nvPr/>
        </p:nvSpPr>
        <p:spPr>
          <a:xfrm>
            <a:off x="5157932" y="359263"/>
            <a:ext cx="17320103" cy="1792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Content Placeholder 2">
            <a:extLst>
              <a:ext uri="{FF2B5EF4-FFF2-40B4-BE49-F238E27FC236}">
                <a16:creationId xmlns:a16="http://schemas.microsoft.com/office/drawing/2014/main" id="{061911C8-B151-28EC-A8D5-E880FA79EABE}"/>
              </a:ext>
            </a:extLst>
          </p:cNvPr>
          <p:cNvSpPr txBox="1">
            <a:spLocks/>
          </p:cNvSpPr>
          <p:nvPr/>
        </p:nvSpPr>
        <p:spPr>
          <a:xfrm>
            <a:off x="852714" y="2384937"/>
            <a:ext cx="4506382" cy="1498442"/>
          </a:xfrm>
          <a:prstGeom prst="rect">
            <a:avLst/>
          </a:prstGeom>
        </p:spPr>
        <p:txBody>
          <a:bodyPr lIns="91440" tIns="45720" rIns="91440" bIns="45720" anchor="t"/>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a:buNone/>
            </a:pPr>
            <a:r>
              <a:rPr lang="en-AU">
                <a:solidFill>
                  <a:schemeClr val="bg1"/>
                </a:solidFill>
                <a:latin typeface="Stellar"/>
              </a:rPr>
              <a:t>MEG'S TAKE – THE VALUE OF PASSION &amp; AUTHENTICITY WHEN SHARING YOUR WORK: </a:t>
            </a:r>
          </a:p>
          <a:p>
            <a:pPr marL="0" indent="0">
              <a:buNone/>
            </a:pPr>
            <a:r>
              <a:rPr lang="en-AU">
                <a:solidFill>
                  <a:schemeClr val="bg1"/>
                </a:solidFill>
                <a:latin typeface="Stellar"/>
              </a:rPr>
              <a:t>“START WITH WHY”</a:t>
            </a:r>
            <a:endParaRPr lang="en-US">
              <a:solidFill>
                <a:schemeClr val="bg1"/>
              </a:solidFill>
            </a:endParaRPr>
          </a:p>
        </p:txBody>
      </p:sp>
      <p:sp>
        <p:nvSpPr>
          <p:cNvPr id="6" name="TextBox 5">
            <a:extLst>
              <a:ext uri="{FF2B5EF4-FFF2-40B4-BE49-F238E27FC236}">
                <a16:creationId xmlns:a16="http://schemas.microsoft.com/office/drawing/2014/main" id="{9290FE93-18DD-5FC0-0ABB-53D439F08A27}"/>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lIns="91440" tIns="45720" rIns="91440" bIns="45720" anchor="t">
            <a:spAutoFit/>
          </a:bodyPr>
          <a:lstStyle/>
          <a:p>
            <a:r>
              <a:rPr lang="en-AU" sz="4000" b="0">
                <a:solidFill>
                  <a:schemeClr val="bg1"/>
                </a:solidFill>
                <a:latin typeface="Stellar"/>
              </a:rPr>
              <a:t>Instructor: Meg</a:t>
            </a:r>
            <a:endParaRPr lang="en-AU" sz="4000" b="0">
              <a:solidFill>
                <a:schemeClr val="bg1"/>
              </a:solidFill>
            </a:endParaRPr>
          </a:p>
        </p:txBody>
      </p:sp>
      <p:pic>
        <p:nvPicPr>
          <p:cNvPr id="5" name="Online Media 4" title="Start With 'Why' - TED Talk from Simon Sinek">
            <a:hlinkClick r:id="" action="ppaction://media"/>
            <a:extLst>
              <a:ext uri="{FF2B5EF4-FFF2-40B4-BE49-F238E27FC236}">
                <a16:creationId xmlns:a16="http://schemas.microsoft.com/office/drawing/2014/main" id="{BEC56FBA-04DA-39AF-0942-74BDD957A979}"/>
              </a:ext>
            </a:extLst>
          </p:cNvPr>
          <p:cNvPicPr>
            <a:picLocks noRot="1" noChangeAspect="1"/>
          </p:cNvPicPr>
          <p:nvPr>
            <a:videoFile r:link="rId1"/>
          </p:nvPr>
        </p:nvPicPr>
        <p:blipFill>
          <a:blip r:embed="rId4"/>
          <a:stretch>
            <a:fillRect/>
          </a:stretch>
        </p:blipFill>
        <p:spPr>
          <a:xfrm>
            <a:off x="6751824" y="2269626"/>
            <a:ext cx="16254017" cy="9176748"/>
          </a:xfrm>
          <a:prstGeom prst="rect">
            <a:avLst/>
          </a:prstGeom>
        </p:spPr>
      </p:pic>
    </p:spTree>
    <p:extLst>
      <p:ext uri="{BB962C8B-B14F-4D97-AF65-F5344CB8AC3E}">
        <p14:creationId xmlns:p14="http://schemas.microsoft.com/office/powerpoint/2010/main" val="41051571"/>
      </p:ext>
    </p:extLst>
  </p:cSld>
  <p:clrMapOvr>
    <a:masterClrMapping/>
  </p:clrMapOvr>
  <p:transition spd="med"/>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C5A07065-FBEC-78F0-5E04-79BC23923A8A}"/>
              </a:ext>
            </a:extLst>
          </p:cNvPr>
          <p:cNvSpPr txBox="1"/>
          <p:nvPr/>
        </p:nvSpPr>
        <p:spPr>
          <a:xfrm>
            <a:off x="5157932" y="359263"/>
            <a:ext cx="17320103" cy="17923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MEET YOUR INSTRUCTORS - MIA</a:t>
            </a:r>
            <a:endParaRPr lang="en-US" sz="8000">
              <a:solidFill>
                <a:schemeClr val="bg1"/>
              </a:solidFill>
              <a:latin typeface="Ailerons" panose="00000500000000000000" pitchFamily="50" charset="0"/>
            </a:endParaRPr>
          </a:p>
        </p:txBody>
      </p:sp>
      <p:sp>
        <p:nvSpPr>
          <p:cNvPr id="13" name="Content Placeholder 2">
            <a:extLst>
              <a:ext uri="{FF2B5EF4-FFF2-40B4-BE49-F238E27FC236}">
                <a16:creationId xmlns:a16="http://schemas.microsoft.com/office/drawing/2014/main" id="{2571568B-998E-0BFA-3768-21356F5EAE30}"/>
              </a:ext>
            </a:extLst>
          </p:cNvPr>
          <p:cNvSpPr txBox="1">
            <a:spLocks/>
          </p:cNvSpPr>
          <p:nvPr/>
        </p:nvSpPr>
        <p:spPr>
          <a:xfrm>
            <a:off x="8627961" y="2987538"/>
            <a:ext cx="15065416" cy="977316"/>
          </a:xfrm>
          <a:prstGeom prst="rect">
            <a:avLst/>
          </a:prstGeom>
        </p:spPr>
        <p:txBody>
          <a:bodyPr>
            <a:noAutofit/>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hangingPunct="1">
              <a:spcBef>
                <a:spcPts val="2000"/>
              </a:spcBef>
            </a:pPr>
            <a:r>
              <a:rPr lang="en-AU">
                <a:solidFill>
                  <a:schemeClr val="bg1"/>
                </a:solidFill>
                <a:latin typeface="Stellar" panose="02000506040000020004" pitchFamily="50" charset="0"/>
              </a:rPr>
              <a:t>I support the operations and missions of the SSTC</a:t>
            </a:r>
          </a:p>
        </p:txBody>
      </p:sp>
      <p:sp>
        <p:nvSpPr>
          <p:cNvPr id="14" name="Content Placeholder 2">
            <a:extLst>
              <a:ext uri="{FF2B5EF4-FFF2-40B4-BE49-F238E27FC236}">
                <a16:creationId xmlns:a16="http://schemas.microsoft.com/office/drawing/2014/main" id="{10674AB9-1732-5E23-CEAB-DEA1AF76DB42}"/>
              </a:ext>
            </a:extLst>
          </p:cNvPr>
          <p:cNvSpPr txBox="1">
            <a:spLocks/>
          </p:cNvSpPr>
          <p:nvPr/>
        </p:nvSpPr>
        <p:spPr>
          <a:xfrm>
            <a:off x="8627961" y="3964854"/>
            <a:ext cx="15065416" cy="977316"/>
          </a:xfrm>
          <a:prstGeom prst="rect">
            <a:avLst/>
          </a:prstGeom>
        </p:spPr>
        <p:txBody>
          <a:bodyPr>
            <a:noAutofit/>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hangingPunct="1">
              <a:spcBef>
                <a:spcPts val="2000"/>
              </a:spcBef>
            </a:pPr>
            <a:r>
              <a:rPr lang="en-AU">
                <a:solidFill>
                  <a:schemeClr val="bg1"/>
                </a:solidFill>
                <a:latin typeface="Stellar" panose="02000506040000020004" pitchFamily="50" charset="0"/>
              </a:rPr>
              <a:t>I studied electronics engineering and physics at Curtin</a:t>
            </a:r>
          </a:p>
        </p:txBody>
      </p:sp>
      <p:sp>
        <p:nvSpPr>
          <p:cNvPr id="15" name="Content Placeholder 2">
            <a:extLst>
              <a:ext uri="{FF2B5EF4-FFF2-40B4-BE49-F238E27FC236}">
                <a16:creationId xmlns:a16="http://schemas.microsoft.com/office/drawing/2014/main" id="{7740ABB3-8BAB-C4A0-7647-20C02FDEE6C8}"/>
              </a:ext>
            </a:extLst>
          </p:cNvPr>
          <p:cNvSpPr txBox="1">
            <a:spLocks/>
          </p:cNvSpPr>
          <p:nvPr/>
        </p:nvSpPr>
        <p:spPr>
          <a:xfrm>
            <a:off x="8627961" y="5260995"/>
            <a:ext cx="15065416" cy="977316"/>
          </a:xfrm>
          <a:prstGeom prst="rect">
            <a:avLst/>
          </a:prstGeom>
        </p:spPr>
        <p:txBody>
          <a:bodyPr>
            <a:noAutofit/>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hangingPunct="1">
              <a:spcBef>
                <a:spcPts val="2000"/>
              </a:spcBef>
              <a:buNone/>
            </a:pPr>
            <a:endParaRPr lang="en-AU">
              <a:solidFill>
                <a:schemeClr val="bg1"/>
              </a:solidFill>
              <a:latin typeface="Stellar" panose="02000506040000020004" pitchFamily="50" charset="0"/>
            </a:endParaRPr>
          </a:p>
        </p:txBody>
      </p:sp>
      <p:sp>
        <p:nvSpPr>
          <p:cNvPr id="17" name="Content Placeholder 2">
            <a:extLst>
              <a:ext uri="{FF2B5EF4-FFF2-40B4-BE49-F238E27FC236}">
                <a16:creationId xmlns:a16="http://schemas.microsoft.com/office/drawing/2014/main" id="{A9208483-D42F-97A6-DC89-54267D312855}"/>
              </a:ext>
            </a:extLst>
          </p:cNvPr>
          <p:cNvSpPr txBox="1">
            <a:spLocks/>
          </p:cNvSpPr>
          <p:nvPr/>
        </p:nvSpPr>
        <p:spPr>
          <a:xfrm>
            <a:off x="8627961" y="2062922"/>
            <a:ext cx="15065416" cy="977316"/>
          </a:xfrm>
          <a:prstGeom prst="rect">
            <a:avLst/>
          </a:prstGeom>
        </p:spPr>
        <p:txBody>
          <a:bodyPr>
            <a:noAutofit/>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hangingPunct="1">
              <a:spcBef>
                <a:spcPts val="2000"/>
              </a:spcBef>
            </a:pPr>
            <a:r>
              <a:rPr lang="en-AU">
                <a:solidFill>
                  <a:schemeClr val="bg1"/>
                </a:solidFill>
                <a:latin typeface="Stellar" panose="02000506040000020004" pitchFamily="50" charset="0"/>
              </a:rPr>
              <a:t>I am the Centre Manager. Pronouns: she/her</a:t>
            </a:r>
          </a:p>
        </p:txBody>
      </p:sp>
      <p:sp>
        <p:nvSpPr>
          <p:cNvPr id="18" name="Rectangle 17">
            <a:extLst>
              <a:ext uri="{FF2B5EF4-FFF2-40B4-BE49-F238E27FC236}">
                <a16:creationId xmlns:a16="http://schemas.microsoft.com/office/drawing/2014/main" id="{47B296F1-56D2-4BE7-01F6-AFD67CCC4FD8}"/>
              </a:ext>
            </a:extLst>
          </p:cNvPr>
          <p:cNvSpPr/>
          <p:nvPr/>
        </p:nvSpPr>
        <p:spPr>
          <a:xfrm>
            <a:off x="844952" y="2951546"/>
            <a:ext cx="7102108" cy="8464307"/>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AU" sz="30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 name="Rectangle 18">
            <a:extLst>
              <a:ext uri="{FF2B5EF4-FFF2-40B4-BE49-F238E27FC236}">
                <a16:creationId xmlns:a16="http://schemas.microsoft.com/office/drawing/2014/main" id="{AD2B2A77-6748-8A1E-544F-E2F57616F94A}"/>
              </a:ext>
            </a:extLst>
          </p:cNvPr>
          <p:cNvSpPr/>
          <p:nvPr/>
        </p:nvSpPr>
        <p:spPr>
          <a:xfrm>
            <a:off x="8854911" y="6482520"/>
            <a:ext cx="6674178" cy="5033443"/>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AU" sz="30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 name="Rectangle 19">
            <a:extLst>
              <a:ext uri="{FF2B5EF4-FFF2-40B4-BE49-F238E27FC236}">
                <a16:creationId xmlns:a16="http://schemas.microsoft.com/office/drawing/2014/main" id="{8507A8E5-A19D-3C99-E2C6-CCD96066F0BD}"/>
              </a:ext>
            </a:extLst>
          </p:cNvPr>
          <p:cNvSpPr/>
          <p:nvPr/>
        </p:nvSpPr>
        <p:spPr>
          <a:xfrm>
            <a:off x="16436940" y="6470089"/>
            <a:ext cx="6674178" cy="5045874"/>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AU" sz="3000" b="0" i="0" u="none" strike="noStrike" cap="none" spc="0" normalizeH="0" baseline="0">
              <a:ln>
                <a:noFill/>
              </a:ln>
              <a:solidFill>
                <a:srgbClr val="FFFFFF"/>
              </a:solidFill>
              <a:effectLst/>
              <a:uFillTx/>
              <a:latin typeface="+mn-lt"/>
              <a:ea typeface="+mn-ea"/>
              <a:cs typeface="+mn-cs"/>
              <a:sym typeface="Helvetica Neue Medium"/>
            </a:endParaRPr>
          </a:p>
        </p:txBody>
      </p:sp>
      <p:pic>
        <p:nvPicPr>
          <p:cNvPr id="23" name="Picture 22">
            <a:extLst>
              <a:ext uri="{FF2B5EF4-FFF2-40B4-BE49-F238E27FC236}">
                <a16:creationId xmlns:a16="http://schemas.microsoft.com/office/drawing/2014/main" id="{092F31C7-25C4-B5E0-9132-99E1570E58AA}"/>
              </a:ext>
            </a:extLst>
          </p:cNvPr>
          <p:cNvPicPr>
            <a:picLocks noChangeAspect="1"/>
          </p:cNvPicPr>
          <p:nvPr/>
        </p:nvPicPr>
        <p:blipFill rotWithShape="1">
          <a:blip r:embed="rId3"/>
          <a:srcRect b="11497"/>
          <a:stretch/>
        </p:blipFill>
        <p:spPr>
          <a:xfrm>
            <a:off x="831332" y="2014870"/>
            <a:ext cx="7115728" cy="9501711"/>
          </a:xfrm>
          <a:prstGeom prst="rect">
            <a:avLst/>
          </a:prstGeom>
        </p:spPr>
      </p:pic>
      <p:pic>
        <p:nvPicPr>
          <p:cNvPr id="25" name="Picture 24">
            <a:extLst>
              <a:ext uri="{FF2B5EF4-FFF2-40B4-BE49-F238E27FC236}">
                <a16:creationId xmlns:a16="http://schemas.microsoft.com/office/drawing/2014/main" id="{221506E4-77C9-31EE-0345-9302037DB52D}"/>
              </a:ext>
            </a:extLst>
          </p:cNvPr>
          <p:cNvPicPr>
            <a:picLocks noChangeAspect="1"/>
          </p:cNvPicPr>
          <p:nvPr/>
        </p:nvPicPr>
        <p:blipFill>
          <a:blip r:embed="rId4"/>
          <a:stretch>
            <a:fillRect/>
          </a:stretch>
        </p:blipFill>
        <p:spPr>
          <a:xfrm>
            <a:off x="8744955" y="6326915"/>
            <a:ext cx="7075264" cy="5189048"/>
          </a:xfrm>
          <a:prstGeom prst="rect">
            <a:avLst/>
          </a:prstGeom>
        </p:spPr>
      </p:pic>
      <p:pic>
        <p:nvPicPr>
          <p:cNvPr id="29" name="Picture 28">
            <a:extLst>
              <a:ext uri="{FF2B5EF4-FFF2-40B4-BE49-F238E27FC236}">
                <a16:creationId xmlns:a16="http://schemas.microsoft.com/office/drawing/2014/main" id="{49A3AC83-C5B0-ED74-6BC0-4D5568CDDF95}"/>
              </a:ext>
            </a:extLst>
          </p:cNvPr>
          <p:cNvPicPr>
            <a:picLocks noChangeAspect="1"/>
          </p:cNvPicPr>
          <p:nvPr/>
        </p:nvPicPr>
        <p:blipFill>
          <a:blip r:embed="rId5"/>
          <a:stretch>
            <a:fillRect/>
          </a:stretch>
        </p:blipFill>
        <p:spPr>
          <a:xfrm>
            <a:off x="16160669" y="6326915"/>
            <a:ext cx="7618562" cy="5189048"/>
          </a:xfrm>
          <a:prstGeom prst="rect">
            <a:avLst/>
          </a:prstGeom>
        </p:spPr>
      </p:pic>
      <p:sp>
        <p:nvSpPr>
          <p:cNvPr id="6" name="TextBox 5">
            <a:extLst>
              <a:ext uri="{FF2B5EF4-FFF2-40B4-BE49-F238E27FC236}">
                <a16:creationId xmlns:a16="http://schemas.microsoft.com/office/drawing/2014/main" id="{59799DF3-5F4F-ACA1-5F2A-99DF2F27F531}"/>
              </a:ext>
            </a:extLst>
          </p:cNvPr>
          <p:cNvSpPr txBox="1"/>
          <p:nvPr/>
        </p:nvSpPr>
        <p:spPr>
          <a:xfrm>
            <a:off x="8662055" y="4888888"/>
            <a:ext cx="15549769"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571500" marR="0" lvl="0" indent="-571500" algn="l" defTabSz="821531" rtl="0" eaLnBrk="1" fontAlgn="auto" latinLnBrk="0" hangingPunct="1">
              <a:lnSpc>
                <a:spcPct val="100000"/>
              </a:lnSpc>
              <a:spcBef>
                <a:spcPts val="2000"/>
              </a:spcBef>
              <a:spcAft>
                <a:spcPts val="0"/>
              </a:spcAft>
              <a:buClrTx/>
              <a:buSzTx/>
              <a:buFont typeface="Arial" panose="020B0604020202020204" pitchFamily="34" charset="0"/>
              <a:buChar char="•"/>
              <a:tabLst/>
              <a:defRPr/>
            </a:pPr>
            <a:r>
              <a:rPr lang="en-AU" sz="4400" b="0">
                <a:solidFill>
                  <a:schemeClr val="bg1"/>
                </a:solidFill>
                <a:latin typeface="Stellar" panose="02000506040000020004" pitchFamily="50" charset="0"/>
              </a:rPr>
              <a:t>I worked on the MWA and SKA radio telescopes</a:t>
            </a:r>
          </a:p>
        </p:txBody>
      </p:sp>
    </p:spTree>
    <p:extLst>
      <p:ext uri="{BB962C8B-B14F-4D97-AF65-F5344CB8AC3E}">
        <p14:creationId xmlns:p14="http://schemas.microsoft.com/office/powerpoint/2010/main" val="16929032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7"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itle 1">
            <a:extLst>
              <a:ext uri="{FF2B5EF4-FFF2-40B4-BE49-F238E27FC236}">
                <a16:creationId xmlns:a16="http://schemas.microsoft.com/office/drawing/2014/main" id="{93050755-7294-F14F-95A0-4F1F0317DD45}"/>
              </a:ext>
            </a:extLst>
          </p:cNvPr>
          <p:cNvSpPr>
            <a:spLocks noGrp="1"/>
          </p:cNvSpPr>
          <p:nvPr>
            <p:ph type="title"/>
          </p:nvPr>
        </p:nvSpPr>
        <p:spPr>
          <a:xfrm>
            <a:off x="4120587" y="4655836"/>
            <a:ext cx="16149630" cy="3236978"/>
          </a:xfrm>
        </p:spPr>
        <p:txBody>
          <a:bodyPr anchor="ctr">
            <a:normAutofit fontScale="90000"/>
          </a:bodyPr>
          <a:lstStyle/>
          <a:p>
            <a:pPr algn="ctr"/>
            <a:r>
              <a:rPr lang="en-AU" sz="14400" b="1">
                <a:solidFill>
                  <a:schemeClr val="bg1"/>
                </a:solidFill>
                <a:latin typeface="Stellar" panose="02000506040000020004" pitchFamily="2" charset="0"/>
              </a:rPr>
              <a:t>Communicating</a:t>
            </a:r>
            <a:br>
              <a:rPr lang="en-AU" sz="14400">
                <a:solidFill>
                  <a:schemeClr val="bg1"/>
                </a:solidFill>
                <a:latin typeface="Stellar" panose="02000506040000020004" pitchFamily="2" charset="0"/>
              </a:rPr>
            </a:br>
            <a:r>
              <a:rPr lang="en-AU" sz="14400">
                <a:solidFill>
                  <a:schemeClr val="bg1"/>
                </a:solidFill>
                <a:latin typeface="Stellar" panose="02000506040000020004" pitchFamily="2" charset="0"/>
              </a:rPr>
              <a:t>with </a:t>
            </a:r>
            <a:br>
              <a:rPr lang="en-AU" sz="14400">
                <a:solidFill>
                  <a:schemeClr val="bg1"/>
                </a:solidFill>
                <a:latin typeface="Stellar" panose="02000506040000020004" pitchFamily="2" charset="0"/>
              </a:rPr>
            </a:br>
            <a:r>
              <a:rPr lang="en-AU" sz="14400" b="1">
                <a:solidFill>
                  <a:schemeClr val="bg1"/>
                </a:solidFill>
                <a:latin typeface="Stellar" panose="02000506040000020004" pitchFamily="2" charset="0"/>
              </a:rPr>
              <a:t>Impact</a:t>
            </a:r>
          </a:p>
        </p:txBody>
      </p:sp>
      <p:pic>
        <p:nvPicPr>
          <p:cNvPr id="2" name="Picture 1">
            <a:extLst>
              <a:ext uri="{FF2B5EF4-FFF2-40B4-BE49-F238E27FC236}">
                <a16:creationId xmlns:a16="http://schemas.microsoft.com/office/drawing/2014/main" id="{AD065FF1-E3C4-122B-4730-84244BF7A19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616"/>
          <a:stretch/>
        </p:blipFill>
        <p:spPr>
          <a:xfrm>
            <a:off x="8854974" y="8136437"/>
            <a:ext cx="571036" cy="887846"/>
          </a:xfrm>
          <a:prstGeom prst="rect">
            <a:avLst/>
          </a:prstGeom>
        </p:spPr>
      </p:pic>
      <p:pic>
        <p:nvPicPr>
          <p:cNvPr id="3" name="Picture 2">
            <a:extLst>
              <a:ext uri="{FF2B5EF4-FFF2-40B4-BE49-F238E27FC236}">
                <a16:creationId xmlns:a16="http://schemas.microsoft.com/office/drawing/2014/main" id="{7960D3A5-0071-FB47-1077-54677DF3ED4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616"/>
          <a:stretch/>
        </p:blipFill>
        <p:spPr>
          <a:xfrm rot="10800000">
            <a:off x="14825469" y="8033669"/>
            <a:ext cx="571036" cy="887846"/>
          </a:xfrm>
          <a:prstGeom prst="rect">
            <a:avLst/>
          </a:prstGeom>
        </p:spPr>
      </p:pic>
      <p:sp>
        <p:nvSpPr>
          <p:cNvPr id="4" name="TextBox 3">
            <a:extLst>
              <a:ext uri="{FF2B5EF4-FFF2-40B4-BE49-F238E27FC236}">
                <a16:creationId xmlns:a16="http://schemas.microsoft.com/office/drawing/2014/main" id="{51761315-00E7-8AD7-C068-F6BD5C652661}"/>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51310661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itle 1">
            <a:extLst>
              <a:ext uri="{FF2B5EF4-FFF2-40B4-BE49-F238E27FC236}">
                <a16:creationId xmlns:a16="http://schemas.microsoft.com/office/drawing/2014/main" id="{93050755-7294-F14F-95A0-4F1F0317DD45}"/>
              </a:ext>
            </a:extLst>
          </p:cNvPr>
          <p:cNvSpPr>
            <a:spLocks noGrp="1"/>
          </p:cNvSpPr>
          <p:nvPr>
            <p:ph type="title"/>
          </p:nvPr>
        </p:nvSpPr>
        <p:spPr>
          <a:xfrm>
            <a:off x="4120587" y="4655836"/>
            <a:ext cx="16149630" cy="3236978"/>
          </a:xfrm>
        </p:spPr>
        <p:txBody>
          <a:bodyPr anchor="ctr">
            <a:normAutofit fontScale="90000"/>
          </a:bodyPr>
          <a:lstStyle/>
          <a:p>
            <a:pPr algn="ctr"/>
            <a:r>
              <a:rPr lang="en-AU" sz="14400">
                <a:solidFill>
                  <a:schemeClr val="bg1"/>
                </a:solidFill>
                <a:latin typeface="Stellar" panose="02000506040000020004" pitchFamily="2" charset="0"/>
              </a:rPr>
              <a:t>Consider your </a:t>
            </a:r>
            <a:br>
              <a:rPr lang="en-AU" sz="14400">
                <a:solidFill>
                  <a:schemeClr val="bg1"/>
                </a:solidFill>
                <a:latin typeface="Stellar" panose="02000506040000020004" pitchFamily="2" charset="0"/>
              </a:rPr>
            </a:br>
            <a:r>
              <a:rPr lang="en-AU" sz="14400" b="1">
                <a:solidFill>
                  <a:schemeClr val="bg1"/>
                </a:solidFill>
                <a:latin typeface="Stellar" panose="02000506040000020004" pitchFamily="2" charset="0"/>
              </a:rPr>
              <a:t>Audience</a:t>
            </a:r>
          </a:p>
        </p:txBody>
      </p:sp>
      <p:sp>
        <p:nvSpPr>
          <p:cNvPr id="235" name="Content Placeholder 2">
            <a:extLst>
              <a:ext uri="{FF2B5EF4-FFF2-40B4-BE49-F238E27FC236}">
                <a16:creationId xmlns:a16="http://schemas.microsoft.com/office/drawing/2014/main" id="{D4121985-7104-6629-CC81-4BB152425240}"/>
              </a:ext>
            </a:extLst>
          </p:cNvPr>
          <p:cNvSpPr txBox="1">
            <a:spLocks/>
          </p:cNvSpPr>
          <p:nvPr/>
        </p:nvSpPr>
        <p:spPr>
          <a:xfrm>
            <a:off x="4113783" y="7777401"/>
            <a:ext cx="16149630" cy="218298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71437" tIns="71437" rIns="71437" bIns="71437" anchor="t">
            <a:normAutofit/>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algn="ctr" hangingPunct="1">
              <a:buFontTx/>
              <a:buNone/>
            </a:pPr>
            <a:endParaRPr lang="en-AU" sz="4800">
              <a:solidFill>
                <a:schemeClr val="bg1"/>
              </a:solidFill>
              <a:latin typeface="Stellar" panose="02000506040000020004" pitchFamily="2" charset="0"/>
            </a:endParaRPr>
          </a:p>
        </p:txBody>
      </p:sp>
      <p:pic>
        <p:nvPicPr>
          <p:cNvPr id="2" name="Picture 1">
            <a:extLst>
              <a:ext uri="{FF2B5EF4-FFF2-40B4-BE49-F238E27FC236}">
                <a16:creationId xmlns:a16="http://schemas.microsoft.com/office/drawing/2014/main" id="{AD065FF1-E3C4-122B-4730-84244BF7A19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616"/>
          <a:stretch/>
        </p:blipFill>
        <p:spPr>
          <a:xfrm>
            <a:off x="7880939" y="7354590"/>
            <a:ext cx="571036" cy="887846"/>
          </a:xfrm>
          <a:prstGeom prst="rect">
            <a:avLst/>
          </a:prstGeom>
        </p:spPr>
      </p:pic>
      <p:pic>
        <p:nvPicPr>
          <p:cNvPr id="3" name="Picture 2">
            <a:extLst>
              <a:ext uri="{FF2B5EF4-FFF2-40B4-BE49-F238E27FC236}">
                <a16:creationId xmlns:a16="http://schemas.microsoft.com/office/drawing/2014/main" id="{7960D3A5-0071-FB47-1077-54677DF3ED4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616"/>
          <a:stretch/>
        </p:blipFill>
        <p:spPr>
          <a:xfrm rot="10800000">
            <a:off x="15646509" y="7333478"/>
            <a:ext cx="571036" cy="887846"/>
          </a:xfrm>
          <a:prstGeom prst="rect">
            <a:avLst/>
          </a:prstGeom>
        </p:spPr>
      </p:pic>
      <p:pic>
        <p:nvPicPr>
          <p:cNvPr id="5" name="Picture 4">
            <a:extLst>
              <a:ext uri="{FF2B5EF4-FFF2-40B4-BE49-F238E27FC236}">
                <a16:creationId xmlns:a16="http://schemas.microsoft.com/office/drawing/2014/main" id="{02A0E596-0618-905A-FB55-400B6A84D065}"/>
              </a:ext>
            </a:extLst>
          </p:cNvPr>
          <p:cNvPicPr>
            <a:picLocks noChangeAspect="1"/>
          </p:cNvPicPr>
          <p:nvPr/>
        </p:nvPicPr>
        <p:blipFill>
          <a:blip r:embed="rId4"/>
          <a:stretch>
            <a:fillRect/>
          </a:stretch>
        </p:blipFill>
        <p:spPr>
          <a:xfrm>
            <a:off x="6613234" y="922134"/>
            <a:ext cx="11164336" cy="10704382"/>
          </a:xfrm>
          <a:prstGeom prst="rect">
            <a:avLst/>
          </a:prstGeom>
        </p:spPr>
      </p:pic>
      <p:sp>
        <p:nvSpPr>
          <p:cNvPr id="7" name="TextBox 6">
            <a:extLst>
              <a:ext uri="{FF2B5EF4-FFF2-40B4-BE49-F238E27FC236}">
                <a16:creationId xmlns:a16="http://schemas.microsoft.com/office/drawing/2014/main" id="{031D2C83-8105-6597-D26D-6B38223DED07}"/>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399255433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95E7A39-7B11-5488-F123-F99585CBFBC9}"/>
              </a:ext>
            </a:extLst>
          </p:cNvPr>
          <p:cNvSpPr txBox="1"/>
          <p:nvPr/>
        </p:nvSpPr>
        <p:spPr>
          <a:xfrm>
            <a:off x="1282701" y="3007423"/>
            <a:ext cx="5040387" cy="2308324"/>
          </a:xfrm>
          <a:prstGeom prst="rect">
            <a:avLst/>
          </a:prstGeom>
          <a:noFill/>
        </p:spPr>
        <p:txBody>
          <a:bodyPr wrap="square" rtlCol="0">
            <a:spAutoFit/>
          </a:bodyPr>
          <a:lstStyle/>
          <a:p>
            <a:pPr>
              <a:lnSpc>
                <a:spcPct val="150000"/>
              </a:lnSpc>
            </a:pPr>
            <a:r>
              <a:rPr lang="en-AU" sz="4800" b="0">
                <a:solidFill>
                  <a:schemeClr val="bg1"/>
                </a:solidFill>
                <a:latin typeface="Stellar" panose="02000506040000020004" pitchFamily="2" charset="0"/>
              </a:rPr>
              <a:t>PUBLICATIONS</a:t>
            </a:r>
          </a:p>
          <a:p>
            <a:pPr algn="l">
              <a:lnSpc>
                <a:spcPct val="150000"/>
              </a:lnSpc>
            </a:pPr>
            <a:endParaRPr lang="en-AU" sz="6400" b="0">
              <a:solidFill>
                <a:schemeClr val="bg1"/>
              </a:solidFill>
              <a:latin typeface="Stellar" panose="02000506040000020004" pitchFamily="2" charset="0"/>
            </a:endParaRPr>
          </a:p>
        </p:txBody>
      </p:sp>
      <p:sp>
        <p:nvSpPr>
          <p:cNvPr id="13" name="TITLE ALL CAPS">
            <a:extLst>
              <a:ext uri="{FF2B5EF4-FFF2-40B4-BE49-F238E27FC236}">
                <a16:creationId xmlns:a16="http://schemas.microsoft.com/office/drawing/2014/main" id="{45EE5108-89D4-3EE2-E2A3-8D1B1AAB60A0}"/>
              </a:ext>
            </a:extLst>
          </p:cNvPr>
          <p:cNvSpPr txBox="1"/>
          <p:nvPr/>
        </p:nvSpPr>
        <p:spPr>
          <a:xfrm>
            <a:off x="5157932" y="359263"/>
            <a:ext cx="17320103" cy="1792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TextBox 3">
            <a:extLst>
              <a:ext uri="{FF2B5EF4-FFF2-40B4-BE49-F238E27FC236}">
                <a16:creationId xmlns:a16="http://schemas.microsoft.com/office/drawing/2014/main" id="{08879F41-11EF-7378-E4CF-AF924FF4A2B5}"/>
              </a:ext>
            </a:extLst>
          </p:cNvPr>
          <p:cNvSpPr txBox="1"/>
          <p:nvPr/>
        </p:nvSpPr>
        <p:spPr>
          <a:xfrm>
            <a:off x="18477329" y="3010389"/>
            <a:ext cx="3409565" cy="2446824"/>
          </a:xfrm>
          <a:prstGeom prst="rect">
            <a:avLst/>
          </a:prstGeom>
          <a:noFill/>
        </p:spPr>
        <p:txBody>
          <a:bodyPr wrap="square" rtlCol="0">
            <a:spAutoFit/>
          </a:bodyPr>
          <a:lstStyle/>
          <a:p>
            <a:pPr>
              <a:lnSpc>
                <a:spcPct val="150000"/>
              </a:lnSpc>
            </a:pPr>
            <a:r>
              <a:rPr lang="en-AU" sz="5400" b="0">
                <a:solidFill>
                  <a:schemeClr val="bg1"/>
                </a:solidFill>
                <a:latin typeface="Stellar" panose="02000506040000020004" pitchFamily="2" charset="0"/>
              </a:rPr>
              <a:t>POSTERS</a:t>
            </a:r>
            <a:endParaRPr lang="en-AU" sz="4000" b="0">
              <a:solidFill>
                <a:schemeClr val="bg1"/>
              </a:solidFill>
              <a:latin typeface="Stellar" panose="02000506040000020004" pitchFamily="2" charset="0"/>
            </a:endParaRPr>
          </a:p>
          <a:p>
            <a:pPr>
              <a:lnSpc>
                <a:spcPct val="150000"/>
              </a:lnSpc>
            </a:pPr>
            <a:endParaRPr lang="en-AU" sz="6400" b="0">
              <a:solidFill>
                <a:schemeClr val="bg1"/>
              </a:solidFill>
              <a:latin typeface="Stellar" panose="02000506040000020004" pitchFamily="2" charset="0"/>
            </a:endParaRPr>
          </a:p>
        </p:txBody>
      </p:sp>
      <p:sp>
        <p:nvSpPr>
          <p:cNvPr id="5" name="TextBox 4">
            <a:extLst>
              <a:ext uri="{FF2B5EF4-FFF2-40B4-BE49-F238E27FC236}">
                <a16:creationId xmlns:a16="http://schemas.microsoft.com/office/drawing/2014/main" id="{5512CB0C-4837-0503-C63D-D35FA11E12B0}"/>
              </a:ext>
            </a:extLst>
          </p:cNvPr>
          <p:cNvSpPr txBox="1"/>
          <p:nvPr/>
        </p:nvSpPr>
        <p:spPr>
          <a:xfrm>
            <a:off x="9403293" y="3010389"/>
            <a:ext cx="5040387" cy="2446824"/>
          </a:xfrm>
          <a:prstGeom prst="rect">
            <a:avLst/>
          </a:prstGeom>
          <a:noFill/>
        </p:spPr>
        <p:txBody>
          <a:bodyPr wrap="square" rtlCol="0">
            <a:spAutoFit/>
          </a:bodyPr>
          <a:lstStyle/>
          <a:p>
            <a:pPr>
              <a:lnSpc>
                <a:spcPct val="150000"/>
              </a:lnSpc>
            </a:pPr>
            <a:r>
              <a:rPr lang="en-AU" sz="5400" b="0">
                <a:solidFill>
                  <a:schemeClr val="bg1"/>
                </a:solidFill>
                <a:latin typeface="Stellar" panose="02000506040000020004" pitchFamily="2" charset="0"/>
              </a:rPr>
              <a:t>PRESENTATIONS</a:t>
            </a:r>
          </a:p>
          <a:p>
            <a:pPr>
              <a:lnSpc>
                <a:spcPct val="150000"/>
              </a:lnSpc>
            </a:pPr>
            <a:endParaRPr lang="en-AU" sz="6400" b="0">
              <a:solidFill>
                <a:schemeClr val="bg1"/>
              </a:solidFill>
              <a:latin typeface="Stellar" panose="02000506040000020004" pitchFamily="2" charset="0"/>
            </a:endParaRPr>
          </a:p>
        </p:txBody>
      </p:sp>
      <p:sp>
        <p:nvSpPr>
          <p:cNvPr id="9" name="TextBox 8">
            <a:extLst>
              <a:ext uri="{FF2B5EF4-FFF2-40B4-BE49-F238E27FC236}">
                <a16:creationId xmlns:a16="http://schemas.microsoft.com/office/drawing/2014/main" id="{BC80B915-386A-E3FA-0A3C-D9394DEC0CF8}"/>
              </a:ext>
            </a:extLst>
          </p:cNvPr>
          <p:cNvSpPr txBox="1"/>
          <p:nvPr/>
        </p:nvSpPr>
        <p:spPr>
          <a:xfrm>
            <a:off x="-2431141" y="10817564"/>
            <a:ext cx="12192000"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400" b="0">
                <a:solidFill>
                  <a:schemeClr val="bg1"/>
                </a:solidFill>
                <a:latin typeface="Stellar" panose="02000506040000020004" pitchFamily="2" charset="0"/>
              </a:rPr>
              <a:t>ENGLISH</a:t>
            </a:r>
            <a:endParaRPr lang="en-AU" sz="4400"/>
          </a:p>
        </p:txBody>
      </p:sp>
      <p:sp>
        <p:nvSpPr>
          <p:cNvPr id="10" name="TextBox 9">
            <a:extLst>
              <a:ext uri="{FF2B5EF4-FFF2-40B4-BE49-F238E27FC236}">
                <a16:creationId xmlns:a16="http://schemas.microsoft.com/office/drawing/2014/main" id="{AF23FD2D-FDC8-2D7A-3C6C-289DED802789}"/>
              </a:ext>
            </a:extLst>
          </p:cNvPr>
          <p:cNvSpPr txBox="1"/>
          <p:nvPr/>
        </p:nvSpPr>
        <p:spPr>
          <a:xfrm>
            <a:off x="5827487" y="10817563"/>
            <a:ext cx="12192000"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400" b="0">
                <a:solidFill>
                  <a:schemeClr val="bg1"/>
                </a:solidFill>
                <a:latin typeface="Stellar" panose="02000506040000020004" pitchFamily="2" charset="0"/>
              </a:rPr>
              <a:t>DRAMA</a:t>
            </a:r>
            <a:endParaRPr lang="en-AU" sz="4400"/>
          </a:p>
        </p:txBody>
      </p:sp>
      <p:sp>
        <p:nvSpPr>
          <p:cNvPr id="11" name="TextBox 10">
            <a:extLst>
              <a:ext uri="{FF2B5EF4-FFF2-40B4-BE49-F238E27FC236}">
                <a16:creationId xmlns:a16="http://schemas.microsoft.com/office/drawing/2014/main" id="{BC887236-F837-F570-245E-DB9F69C766E3}"/>
              </a:ext>
            </a:extLst>
          </p:cNvPr>
          <p:cNvSpPr txBox="1"/>
          <p:nvPr/>
        </p:nvSpPr>
        <p:spPr>
          <a:xfrm>
            <a:off x="14086114" y="10817563"/>
            <a:ext cx="12192000" cy="7694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400" b="0">
                <a:solidFill>
                  <a:schemeClr val="bg1"/>
                </a:solidFill>
                <a:latin typeface="Stellar" panose="02000506040000020004" pitchFamily="2" charset="0"/>
              </a:rPr>
              <a:t>ART</a:t>
            </a:r>
            <a:endParaRPr lang="en-AU" sz="4400"/>
          </a:p>
        </p:txBody>
      </p:sp>
      <p:pic>
        <p:nvPicPr>
          <p:cNvPr id="12" name="Picture 2">
            <a:extLst>
              <a:ext uri="{FF2B5EF4-FFF2-40B4-BE49-F238E27FC236}">
                <a16:creationId xmlns:a16="http://schemas.microsoft.com/office/drawing/2014/main" id="{EBD6CA12-275D-B2E7-2762-1FC1777B2C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927" b="26032"/>
          <a:stretch/>
        </p:blipFill>
        <p:spPr bwMode="auto">
          <a:xfrm>
            <a:off x="17482061" y="4233801"/>
            <a:ext cx="5400099" cy="608244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3A05A77C-7A75-5F37-2AB6-B29751E1235A}"/>
              </a:ext>
            </a:extLst>
          </p:cNvPr>
          <p:cNvPicPr>
            <a:picLocks noChangeAspect="1"/>
          </p:cNvPicPr>
          <p:nvPr/>
        </p:nvPicPr>
        <p:blipFill>
          <a:blip r:embed="rId4"/>
          <a:stretch>
            <a:fillRect/>
          </a:stretch>
        </p:blipFill>
        <p:spPr>
          <a:xfrm>
            <a:off x="1630764" y="4358049"/>
            <a:ext cx="4344262" cy="5899051"/>
          </a:xfrm>
          <a:prstGeom prst="rect">
            <a:avLst/>
          </a:prstGeom>
        </p:spPr>
      </p:pic>
      <p:pic>
        <p:nvPicPr>
          <p:cNvPr id="18" name="Picture 17">
            <a:extLst>
              <a:ext uri="{FF2B5EF4-FFF2-40B4-BE49-F238E27FC236}">
                <a16:creationId xmlns:a16="http://schemas.microsoft.com/office/drawing/2014/main" id="{A16731FF-04E6-A9D3-96E6-C08261B2C23C}"/>
              </a:ext>
            </a:extLst>
          </p:cNvPr>
          <p:cNvPicPr>
            <a:picLocks noChangeAspect="1"/>
          </p:cNvPicPr>
          <p:nvPr/>
        </p:nvPicPr>
        <p:blipFill>
          <a:blip r:embed="rId5"/>
          <a:stretch>
            <a:fillRect/>
          </a:stretch>
        </p:blipFill>
        <p:spPr>
          <a:xfrm>
            <a:off x="8939213" y="4400715"/>
            <a:ext cx="5707667" cy="5913969"/>
          </a:xfrm>
          <a:prstGeom prst="rect">
            <a:avLst/>
          </a:prstGeom>
        </p:spPr>
      </p:pic>
      <p:sp>
        <p:nvSpPr>
          <p:cNvPr id="2" name="TextBox 1">
            <a:extLst>
              <a:ext uri="{FF2B5EF4-FFF2-40B4-BE49-F238E27FC236}">
                <a16:creationId xmlns:a16="http://schemas.microsoft.com/office/drawing/2014/main" id="{E55B0B93-DE1A-6E63-2AE1-0DEAFBFC691D}"/>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423130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A3108D9D-0216-43D2-7F17-DF29170564AF}"/>
              </a:ext>
            </a:extLst>
          </p:cNvPr>
          <p:cNvSpPr txBox="1"/>
          <p:nvPr/>
        </p:nvSpPr>
        <p:spPr>
          <a:xfrm>
            <a:off x="5157932" y="359263"/>
            <a:ext cx="17320103" cy="1792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Content Placeholder 2">
            <a:extLst>
              <a:ext uri="{FF2B5EF4-FFF2-40B4-BE49-F238E27FC236}">
                <a16:creationId xmlns:a16="http://schemas.microsoft.com/office/drawing/2014/main" id="{91A4BC81-9D09-9A0E-2494-4E1E43232ACA}"/>
              </a:ext>
            </a:extLst>
          </p:cNvPr>
          <p:cNvSpPr txBox="1">
            <a:spLocks/>
          </p:cNvSpPr>
          <p:nvPr/>
        </p:nvSpPr>
        <p:spPr>
          <a:xfrm>
            <a:off x="1113990" y="3357368"/>
            <a:ext cx="22362236" cy="8067555"/>
          </a:xfrm>
          <a:prstGeom prst="rect">
            <a:avLst/>
          </a:prstGeom>
        </p:spPr>
        <p:txBody>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hangingPunct="1">
              <a:buNone/>
            </a:pPr>
            <a:r>
              <a:rPr lang="en-AU" sz="11500">
                <a:solidFill>
                  <a:schemeClr val="bg1"/>
                </a:solidFill>
                <a:latin typeface="Stellar" panose="02000506040000020004" pitchFamily="50" charset="0"/>
              </a:rPr>
              <a:t>CONSIDER YOUR </a:t>
            </a:r>
            <a:r>
              <a:rPr lang="en-AU" sz="13800" b="1">
                <a:solidFill>
                  <a:schemeClr val="bg1"/>
                </a:solidFill>
                <a:latin typeface="Stellar" panose="02000506040000020004" pitchFamily="50" charset="0"/>
              </a:rPr>
              <a:t>AUDIENCE</a:t>
            </a:r>
            <a:endParaRPr lang="en-AU" sz="11500" b="1">
              <a:solidFill>
                <a:schemeClr val="bg1"/>
              </a:solidFill>
              <a:latin typeface="Stellar" panose="02000506040000020004" pitchFamily="50" charset="0"/>
            </a:endParaRPr>
          </a:p>
          <a:p>
            <a:pPr lvl="1" hangingPunct="1"/>
            <a:r>
              <a:rPr lang="en-AU" b="1">
                <a:solidFill>
                  <a:schemeClr val="bg1"/>
                </a:solidFill>
                <a:latin typeface="Stellar" panose="02000506040000020004" pitchFamily="50" charset="0"/>
              </a:rPr>
              <a:t>Who</a:t>
            </a:r>
            <a:r>
              <a:rPr lang="en-AU">
                <a:solidFill>
                  <a:schemeClr val="bg1"/>
                </a:solidFill>
                <a:latin typeface="Stellar" panose="02000506040000020004" pitchFamily="50" charset="0"/>
              </a:rPr>
              <a:t> are they? </a:t>
            </a:r>
          </a:p>
          <a:p>
            <a:pPr lvl="1" hangingPunct="1"/>
            <a:r>
              <a:rPr lang="en-AU">
                <a:solidFill>
                  <a:schemeClr val="bg1"/>
                </a:solidFill>
                <a:latin typeface="Stellar" panose="02000506040000020004" pitchFamily="50" charset="0"/>
              </a:rPr>
              <a:t>What do they </a:t>
            </a:r>
            <a:r>
              <a:rPr lang="en-AU" b="1">
                <a:solidFill>
                  <a:schemeClr val="bg1"/>
                </a:solidFill>
                <a:latin typeface="Stellar" panose="02000506040000020004" pitchFamily="50" charset="0"/>
              </a:rPr>
              <a:t>already know</a:t>
            </a:r>
            <a:r>
              <a:rPr lang="en-AU">
                <a:solidFill>
                  <a:schemeClr val="bg1"/>
                </a:solidFill>
                <a:latin typeface="Stellar" panose="02000506040000020004" pitchFamily="50" charset="0"/>
              </a:rPr>
              <a:t>?</a:t>
            </a:r>
          </a:p>
          <a:p>
            <a:pPr lvl="1" hangingPunct="1"/>
            <a:r>
              <a:rPr lang="en-AU">
                <a:solidFill>
                  <a:schemeClr val="bg1"/>
                </a:solidFill>
                <a:latin typeface="Stellar" panose="02000506040000020004" pitchFamily="50" charset="0"/>
              </a:rPr>
              <a:t>What do you </a:t>
            </a:r>
            <a:r>
              <a:rPr lang="en-AU" b="1">
                <a:solidFill>
                  <a:schemeClr val="bg1"/>
                </a:solidFill>
                <a:latin typeface="Stellar" panose="02000506040000020004" pitchFamily="50" charset="0"/>
              </a:rPr>
              <a:t>want them to know</a:t>
            </a:r>
            <a:r>
              <a:rPr lang="en-AU">
                <a:solidFill>
                  <a:schemeClr val="bg1"/>
                </a:solidFill>
                <a:latin typeface="Stellar" panose="02000506040000020004" pitchFamily="50" charset="0"/>
              </a:rPr>
              <a:t>? (key message) </a:t>
            </a:r>
          </a:p>
        </p:txBody>
      </p:sp>
      <p:pic>
        <p:nvPicPr>
          <p:cNvPr id="5" name="Picture 4" descr="A person with his hand on his chin&#10;&#10;Description automatically generated">
            <a:extLst>
              <a:ext uri="{FF2B5EF4-FFF2-40B4-BE49-F238E27FC236}">
                <a16:creationId xmlns:a16="http://schemas.microsoft.com/office/drawing/2014/main" id="{2CA29613-834B-7FE6-FEAF-F8425E15244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6264144" y="4671390"/>
            <a:ext cx="6281798" cy="7166335"/>
          </a:xfrm>
          <a:prstGeom prst="rect">
            <a:avLst/>
          </a:prstGeom>
        </p:spPr>
      </p:pic>
      <p:sp>
        <p:nvSpPr>
          <p:cNvPr id="6" name="TextBox 5">
            <a:extLst>
              <a:ext uri="{FF2B5EF4-FFF2-40B4-BE49-F238E27FC236}">
                <a16:creationId xmlns:a16="http://schemas.microsoft.com/office/drawing/2014/main" id="{4681310E-BF63-18BE-266B-9EF1F664E917}"/>
              </a:ext>
            </a:extLst>
          </p:cNvPr>
          <p:cNvSpPr txBox="1"/>
          <p:nvPr/>
        </p:nvSpPr>
        <p:spPr>
          <a:xfrm>
            <a:off x="16264144" y="11554957"/>
            <a:ext cx="7212082" cy="2827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AU" sz="900">
                <a:hlinkClick r:id="rId4" tooltip="https://www.pngall.com/thinking-man-png/download/34830"/>
              </a:rPr>
              <a:t>This Photo</a:t>
            </a:r>
            <a:r>
              <a:rPr lang="en-AU" sz="900"/>
              <a:t> by Unknown Author is licensed under </a:t>
            </a:r>
            <a:r>
              <a:rPr lang="en-AU" sz="900">
                <a:hlinkClick r:id="rId5" tooltip="https://creativecommons.org/licenses/by-nc/3.0/"/>
              </a:rPr>
              <a:t>CC BY-NC</a:t>
            </a:r>
            <a:endParaRPr lang="en-AU" sz="900"/>
          </a:p>
        </p:txBody>
      </p:sp>
      <p:sp>
        <p:nvSpPr>
          <p:cNvPr id="2" name="TextBox 1">
            <a:extLst>
              <a:ext uri="{FF2B5EF4-FFF2-40B4-BE49-F238E27FC236}">
                <a16:creationId xmlns:a16="http://schemas.microsoft.com/office/drawing/2014/main" id="{BB34F740-67EE-D7D7-0EC7-8EE33CF327BB}"/>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165239556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A3108D9D-0216-43D2-7F17-DF29170564AF}"/>
              </a:ext>
            </a:extLst>
          </p:cNvPr>
          <p:cNvSpPr txBox="1"/>
          <p:nvPr/>
        </p:nvSpPr>
        <p:spPr>
          <a:xfrm>
            <a:off x="5157932" y="359263"/>
            <a:ext cx="17320103" cy="17923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Content Placeholder 2">
            <a:extLst>
              <a:ext uri="{FF2B5EF4-FFF2-40B4-BE49-F238E27FC236}">
                <a16:creationId xmlns:a16="http://schemas.microsoft.com/office/drawing/2014/main" id="{91A4BC81-9D09-9A0E-2494-4E1E43232ACA}"/>
              </a:ext>
            </a:extLst>
          </p:cNvPr>
          <p:cNvSpPr txBox="1">
            <a:spLocks/>
          </p:cNvSpPr>
          <p:nvPr/>
        </p:nvSpPr>
        <p:spPr>
          <a:xfrm>
            <a:off x="852714" y="2384936"/>
            <a:ext cx="10935095" cy="8067555"/>
          </a:xfrm>
          <a:prstGeom prst="rect">
            <a:avLst/>
          </a:prstGeom>
        </p:spPr>
        <p:txBody>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hangingPunct="1">
              <a:buNone/>
            </a:pPr>
            <a:r>
              <a:rPr lang="en-AU">
                <a:solidFill>
                  <a:schemeClr val="bg1"/>
                </a:solidFill>
                <a:latin typeface="Stellar" panose="02000506040000020004" pitchFamily="50" charset="0"/>
              </a:rPr>
              <a:t>YOUR POSTER</a:t>
            </a:r>
          </a:p>
          <a:p>
            <a:pPr lvl="1" hangingPunct="1"/>
            <a:r>
              <a:rPr lang="en-AU">
                <a:solidFill>
                  <a:schemeClr val="bg1"/>
                </a:solidFill>
                <a:latin typeface="Stellar" panose="02000506040000020004" pitchFamily="50" charset="0"/>
              </a:rPr>
              <a:t>Does it highlight your </a:t>
            </a:r>
            <a:r>
              <a:rPr lang="en-AU" b="1">
                <a:solidFill>
                  <a:schemeClr val="bg1"/>
                </a:solidFill>
                <a:latin typeface="Stellar" panose="02000506040000020004" pitchFamily="50" charset="0"/>
              </a:rPr>
              <a:t>key message</a:t>
            </a:r>
            <a:r>
              <a:rPr lang="en-AU">
                <a:solidFill>
                  <a:schemeClr val="bg1"/>
                </a:solidFill>
                <a:latin typeface="Stellar" panose="02000506040000020004" pitchFamily="50" charset="0"/>
              </a:rPr>
              <a:t>?</a:t>
            </a:r>
          </a:p>
          <a:p>
            <a:pPr lvl="1" hangingPunct="1"/>
            <a:r>
              <a:rPr lang="en-AU">
                <a:solidFill>
                  <a:schemeClr val="bg1"/>
                </a:solidFill>
                <a:latin typeface="Stellar" panose="02000506040000020004" pitchFamily="50" charset="0"/>
              </a:rPr>
              <a:t>Does it have all the elements: </a:t>
            </a:r>
          </a:p>
          <a:p>
            <a:pPr lvl="2" hangingPunct="1"/>
            <a:r>
              <a:rPr lang="en-AU">
                <a:solidFill>
                  <a:schemeClr val="bg1"/>
                </a:solidFill>
                <a:latin typeface="Stellar" panose="02000506040000020004" pitchFamily="50" charset="0"/>
              </a:rPr>
              <a:t>Introduction, objective, method, results, analysis, conclusion, people involved</a:t>
            </a:r>
          </a:p>
          <a:p>
            <a:pPr lvl="1" hangingPunct="1"/>
            <a:endParaRPr lang="en-AU">
              <a:solidFill>
                <a:schemeClr val="bg1"/>
              </a:solidFill>
              <a:latin typeface="Stellar" panose="02000506040000020004" pitchFamily="50" charset="0"/>
            </a:endParaRPr>
          </a:p>
        </p:txBody>
      </p:sp>
      <p:pic>
        <p:nvPicPr>
          <p:cNvPr id="5" name="Picture 4">
            <a:extLst>
              <a:ext uri="{FF2B5EF4-FFF2-40B4-BE49-F238E27FC236}">
                <a16:creationId xmlns:a16="http://schemas.microsoft.com/office/drawing/2014/main" id="{2369F9A1-3E2F-6BB7-3238-1F50B3614730}"/>
              </a:ext>
            </a:extLst>
          </p:cNvPr>
          <p:cNvPicPr>
            <a:picLocks noChangeAspect="1"/>
          </p:cNvPicPr>
          <p:nvPr/>
        </p:nvPicPr>
        <p:blipFill>
          <a:blip r:embed="rId3"/>
          <a:stretch>
            <a:fillRect/>
          </a:stretch>
        </p:blipFill>
        <p:spPr>
          <a:xfrm>
            <a:off x="15815911" y="2114896"/>
            <a:ext cx="6820314" cy="9216168"/>
          </a:xfrm>
          <a:prstGeom prst="rect">
            <a:avLst/>
          </a:prstGeom>
        </p:spPr>
      </p:pic>
      <p:pic>
        <p:nvPicPr>
          <p:cNvPr id="6" name="Picture 5">
            <a:extLst>
              <a:ext uri="{FF2B5EF4-FFF2-40B4-BE49-F238E27FC236}">
                <a16:creationId xmlns:a16="http://schemas.microsoft.com/office/drawing/2014/main" id="{A11F1C32-6729-6AB9-DBB3-85D9521BC77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8616"/>
          <a:stretch/>
        </p:blipFill>
        <p:spPr>
          <a:xfrm>
            <a:off x="1648385" y="6738731"/>
            <a:ext cx="571036" cy="887846"/>
          </a:xfrm>
          <a:prstGeom prst="rect">
            <a:avLst/>
          </a:prstGeom>
        </p:spPr>
      </p:pic>
      <p:sp>
        <p:nvSpPr>
          <p:cNvPr id="7" name="TextBox 6">
            <a:extLst>
              <a:ext uri="{FF2B5EF4-FFF2-40B4-BE49-F238E27FC236}">
                <a16:creationId xmlns:a16="http://schemas.microsoft.com/office/drawing/2014/main" id="{BA51F52A-F5CD-DD2C-6DF6-AFE90397DFC6}"/>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419735239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A3108D9D-0216-43D2-7F17-DF29170564AF}"/>
              </a:ext>
            </a:extLst>
          </p:cNvPr>
          <p:cNvSpPr txBox="1"/>
          <p:nvPr/>
        </p:nvSpPr>
        <p:spPr>
          <a:xfrm>
            <a:off x="5157932" y="359263"/>
            <a:ext cx="17320103" cy="1792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Content Placeholder 2">
            <a:extLst>
              <a:ext uri="{FF2B5EF4-FFF2-40B4-BE49-F238E27FC236}">
                <a16:creationId xmlns:a16="http://schemas.microsoft.com/office/drawing/2014/main" id="{91A4BC81-9D09-9A0E-2494-4E1E43232ACA}"/>
              </a:ext>
            </a:extLst>
          </p:cNvPr>
          <p:cNvSpPr txBox="1">
            <a:spLocks/>
          </p:cNvSpPr>
          <p:nvPr/>
        </p:nvSpPr>
        <p:spPr>
          <a:xfrm>
            <a:off x="852714" y="2384936"/>
            <a:ext cx="12545234" cy="8067555"/>
          </a:xfrm>
          <a:prstGeom prst="rect">
            <a:avLst/>
          </a:prstGeom>
        </p:spPr>
        <p:txBody>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hangingPunct="1">
              <a:buNone/>
            </a:pPr>
            <a:r>
              <a:rPr lang="en-AU">
                <a:solidFill>
                  <a:schemeClr val="bg1"/>
                </a:solidFill>
                <a:latin typeface="Stellar" panose="02000506040000020004" pitchFamily="50" charset="0"/>
              </a:rPr>
              <a:t>IS YOUR POSTER…</a:t>
            </a:r>
          </a:p>
          <a:p>
            <a:pPr lvl="1" hangingPunct="1"/>
            <a:r>
              <a:rPr lang="en-AU">
                <a:solidFill>
                  <a:schemeClr val="bg1"/>
                </a:solidFill>
                <a:latin typeface="Stellar" panose="02000506040000020004" pitchFamily="50" charset="0"/>
              </a:rPr>
              <a:t>Easy to read? Size? Font? Colour?</a:t>
            </a:r>
          </a:p>
          <a:p>
            <a:pPr lvl="1" hangingPunct="1"/>
            <a:r>
              <a:rPr lang="en-AU">
                <a:solidFill>
                  <a:schemeClr val="bg1"/>
                </a:solidFill>
                <a:latin typeface="Stellar" panose="02000506040000020004" pitchFamily="50" charset="0"/>
              </a:rPr>
              <a:t>Too wordy? Not wordy enough?</a:t>
            </a:r>
          </a:p>
          <a:p>
            <a:pPr lvl="1" hangingPunct="1"/>
            <a:r>
              <a:rPr lang="en-AU">
                <a:solidFill>
                  <a:schemeClr val="bg1"/>
                </a:solidFill>
                <a:latin typeface="Stellar" panose="02000506040000020004" pitchFamily="50" charset="0"/>
              </a:rPr>
              <a:t>Using good images? </a:t>
            </a:r>
          </a:p>
          <a:p>
            <a:pPr lvl="1" hangingPunct="1"/>
            <a:r>
              <a:rPr lang="en-AU">
                <a:solidFill>
                  <a:schemeClr val="bg1"/>
                </a:solidFill>
                <a:latin typeface="Stellar" panose="02000506040000020004" pitchFamily="50" charset="0"/>
              </a:rPr>
              <a:t>Engaging? </a:t>
            </a:r>
          </a:p>
          <a:p>
            <a:pPr lvl="1" hangingPunct="1"/>
            <a:endParaRPr lang="en-AU">
              <a:solidFill>
                <a:schemeClr val="bg1"/>
              </a:solidFill>
              <a:latin typeface="Stellar" panose="02000506040000020004" pitchFamily="50" charset="0"/>
            </a:endParaRPr>
          </a:p>
        </p:txBody>
      </p:sp>
      <p:pic>
        <p:nvPicPr>
          <p:cNvPr id="7" name="Online Media 6" title="GeorgiaLaunch 2">
            <a:hlinkClick r:id="" action="ppaction://media"/>
            <a:extLst>
              <a:ext uri="{FF2B5EF4-FFF2-40B4-BE49-F238E27FC236}">
                <a16:creationId xmlns:a16="http://schemas.microsoft.com/office/drawing/2014/main" id="{C74E3001-62BC-2A97-4EEB-7E85EBE4DB77}"/>
              </a:ext>
            </a:extLst>
          </p:cNvPr>
          <p:cNvPicPr>
            <a:picLocks noRot="1" noChangeAspect="1"/>
          </p:cNvPicPr>
          <p:nvPr>
            <a:videoFile r:link="rId1"/>
          </p:nvPr>
        </p:nvPicPr>
        <p:blipFill>
          <a:blip r:embed="rId4"/>
          <a:stretch>
            <a:fillRect/>
          </a:stretch>
        </p:blipFill>
        <p:spPr>
          <a:xfrm>
            <a:off x="11256245" y="2860636"/>
            <a:ext cx="6368458" cy="3598179"/>
          </a:xfrm>
          <a:prstGeom prst="rect">
            <a:avLst/>
          </a:prstGeom>
        </p:spPr>
      </p:pic>
      <p:sp>
        <p:nvSpPr>
          <p:cNvPr id="5" name="TextBox 4">
            <a:extLst>
              <a:ext uri="{FF2B5EF4-FFF2-40B4-BE49-F238E27FC236}">
                <a16:creationId xmlns:a16="http://schemas.microsoft.com/office/drawing/2014/main" id="{8FDDA3AF-037F-C63E-83BC-571FCB8C6891}"/>
              </a:ext>
            </a:extLst>
          </p:cNvPr>
          <p:cNvSpPr txBox="1"/>
          <p:nvPr/>
        </p:nvSpPr>
        <p:spPr>
          <a:xfrm>
            <a:off x="11208186" y="6649380"/>
            <a:ext cx="6165414" cy="1077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AU" b="0">
                <a:solidFill>
                  <a:schemeClr val="bg1"/>
                </a:solidFill>
              </a:rPr>
              <a:t>https://www.youtube.com/watch?v=msETb6_7OMk&amp;t=61s</a:t>
            </a:r>
          </a:p>
        </p:txBody>
      </p:sp>
      <p:pic>
        <p:nvPicPr>
          <p:cNvPr id="8" name="Picture 7" descr="A qr code on a white background&#10;&#10;Description automatically generated">
            <a:extLst>
              <a:ext uri="{FF2B5EF4-FFF2-40B4-BE49-F238E27FC236}">
                <a16:creationId xmlns:a16="http://schemas.microsoft.com/office/drawing/2014/main" id="{13F0E909-29ED-994A-0BE9-2C8ECD06DCB1}"/>
              </a:ext>
            </a:extLst>
          </p:cNvPr>
          <p:cNvPicPr>
            <a:picLocks noChangeAspect="1"/>
          </p:cNvPicPr>
          <p:nvPr/>
        </p:nvPicPr>
        <p:blipFill>
          <a:blip r:embed="rId5">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tretch>
            <a:fillRect/>
          </a:stretch>
        </p:blipFill>
        <p:spPr>
          <a:xfrm>
            <a:off x="12899622" y="7997864"/>
            <a:ext cx="2857500" cy="2857500"/>
          </a:xfrm>
          <a:prstGeom prst="rect">
            <a:avLst/>
          </a:prstGeom>
        </p:spPr>
      </p:pic>
      <p:pic>
        <p:nvPicPr>
          <p:cNvPr id="10" name="Picture 9">
            <a:extLst>
              <a:ext uri="{FF2B5EF4-FFF2-40B4-BE49-F238E27FC236}">
                <a16:creationId xmlns:a16="http://schemas.microsoft.com/office/drawing/2014/main" id="{7491E276-E796-E1D2-5C00-CFCA706B4557}"/>
              </a:ext>
            </a:extLst>
          </p:cNvPr>
          <p:cNvPicPr>
            <a:picLocks noChangeAspect="1"/>
          </p:cNvPicPr>
          <p:nvPr/>
        </p:nvPicPr>
        <p:blipFill rotWithShape="1">
          <a:blip r:embed="rId6"/>
          <a:srcRect/>
          <a:stretch/>
        </p:blipFill>
        <p:spPr>
          <a:xfrm>
            <a:off x="18116296" y="3486267"/>
            <a:ext cx="5883966" cy="6097629"/>
          </a:xfrm>
          <a:prstGeom prst="rect">
            <a:avLst/>
          </a:prstGeom>
        </p:spPr>
      </p:pic>
      <p:sp>
        <p:nvSpPr>
          <p:cNvPr id="2" name="TextBox 1">
            <a:extLst>
              <a:ext uri="{FF2B5EF4-FFF2-40B4-BE49-F238E27FC236}">
                <a16:creationId xmlns:a16="http://schemas.microsoft.com/office/drawing/2014/main" id="{C05964F4-1B48-6F98-B61F-A072F8DFD356}"/>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30698883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2" name="AutoShape 4">
            <a:extLst>
              <a:ext uri="{FF2B5EF4-FFF2-40B4-BE49-F238E27FC236}">
                <a16:creationId xmlns:a16="http://schemas.microsoft.com/office/drawing/2014/main" id="{3BD4422A-0B0A-B891-0058-C2A80CDFE2E6}"/>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 name="TITLE ALL CAPS">
            <a:extLst>
              <a:ext uri="{FF2B5EF4-FFF2-40B4-BE49-F238E27FC236}">
                <a16:creationId xmlns:a16="http://schemas.microsoft.com/office/drawing/2014/main" id="{E789791E-F778-0CC0-F3CB-A9419139C211}"/>
              </a:ext>
            </a:extLst>
          </p:cNvPr>
          <p:cNvSpPr txBox="1"/>
          <p:nvPr/>
        </p:nvSpPr>
        <p:spPr>
          <a:xfrm>
            <a:off x="5157932" y="359263"/>
            <a:ext cx="17320103" cy="17923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a:solidFill>
                  <a:schemeClr val="bg1"/>
                </a:solidFill>
                <a:latin typeface="Ailerons" panose="00000500000000000000" pitchFamily="50" charset="0"/>
              </a:rPr>
              <a:t>Communicating with impact</a:t>
            </a:r>
            <a:endParaRPr lang="en-US" sz="8000">
              <a:solidFill>
                <a:schemeClr val="bg1"/>
              </a:solidFill>
              <a:latin typeface="Ailerons" panose="00000500000000000000" pitchFamily="50" charset="0"/>
            </a:endParaRPr>
          </a:p>
        </p:txBody>
      </p:sp>
      <p:sp>
        <p:nvSpPr>
          <p:cNvPr id="4" name="Content Placeholder 2">
            <a:extLst>
              <a:ext uri="{FF2B5EF4-FFF2-40B4-BE49-F238E27FC236}">
                <a16:creationId xmlns:a16="http://schemas.microsoft.com/office/drawing/2014/main" id="{E894E5AC-2E35-0197-1AFE-D735DA2589A4}"/>
              </a:ext>
            </a:extLst>
          </p:cNvPr>
          <p:cNvSpPr txBox="1">
            <a:spLocks/>
          </p:cNvSpPr>
          <p:nvPr/>
        </p:nvSpPr>
        <p:spPr>
          <a:xfrm>
            <a:off x="852714" y="2384936"/>
            <a:ext cx="12823529" cy="5765151"/>
          </a:xfrm>
          <a:prstGeom prst="rect">
            <a:avLst/>
          </a:prstGeom>
        </p:spPr>
        <p:txBody>
          <a:bodyPr/>
          <a:lst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a:lstStyle>
          <a:p>
            <a:pPr marL="0" indent="0" hangingPunct="1">
              <a:buNone/>
            </a:pPr>
            <a:r>
              <a:rPr lang="en-AU">
                <a:solidFill>
                  <a:schemeClr val="bg1"/>
                </a:solidFill>
                <a:latin typeface="Stellar" panose="02000506040000020004" pitchFamily="50" charset="0"/>
              </a:rPr>
              <a:t>FINALLY…</a:t>
            </a:r>
          </a:p>
          <a:p>
            <a:pPr lvl="1" hangingPunct="1"/>
            <a:r>
              <a:rPr lang="en-AU">
                <a:solidFill>
                  <a:schemeClr val="bg1"/>
                </a:solidFill>
                <a:latin typeface="Stellar" panose="02000506040000020004" pitchFamily="50" charset="0"/>
              </a:rPr>
              <a:t>What’s something that went wrong?</a:t>
            </a:r>
          </a:p>
          <a:p>
            <a:pPr lvl="1" hangingPunct="1"/>
            <a:r>
              <a:rPr lang="en-AU">
                <a:solidFill>
                  <a:schemeClr val="bg1"/>
                </a:solidFill>
                <a:latin typeface="Stellar" panose="02000506040000020004" pitchFamily="50" charset="0"/>
              </a:rPr>
              <a:t>Practice and ask for feedback</a:t>
            </a:r>
          </a:p>
          <a:p>
            <a:pPr lvl="1" hangingPunct="1"/>
            <a:r>
              <a:rPr lang="en-AU">
                <a:solidFill>
                  <a:schemeClr val="bg1"/>
                </a:solidFill>
                <a:latin typeface="Stellar" panose="02000506040000020004" pitchFamily="50" charset="0"/>
              </a:rPr>
              <a:t>Role models</a:t>
            </a:r>
          </a:p>
          <a:p>
            <a:pPr marL="444500" lvl="1" indent="0" hangingPunct="1">
              <a:buNone/>
            </a:pPr>
            <a:endParaRPr lang="en-AU">
              <a:solidFill>
                <a:schemeClr val="bg1"/>
              </a:solidFill>
              <a:latin typeface="Stellar" panose="02000506040000020004" pitchFamily="50" charset="0"/>
            </a:endParaRPr>
          </a:p>
          <a:p>
            <a:pPr marL="444500" lvl="1" indent="0" hangingPunct="1">
              <a:buNone/>
            </a:pPr>
            <a:r>
              <a:rPr lang="en-AU">
                <a:solidFill>
                  <a:schemeClr val="bg1"/>
                </a:solidFill>
                <a:latin typeface="Stellar" panose="02000506040000020004" pitchFamily="50" charset="0"/>
              </a:rPr>
              <a:t>TO COMMUNICATE WITH IMPACT…</a:t>
            </a:r>
          </a:p>
          <a:p>
            <a:pPr marL="444500" lvl="1" indent="0" hangingPunct="1">
              <a:buNone/>
            </a:pPr>
            <a:r>
              <a:rPr lang="en-AU">
                <a:solidFill>
                  <a:schemeClr val="bg1"/>
                </a:solidFill>
                <a:latin typeface="Stellar" panose="02000506040000020004" pitchFamily="50" charset="0"/>
              </a:rPr>
              <a:t>Who do you consider? Your    [       ?       ]</a:t>
            </a:r>
          </a:p>
          <a:p>
            <a:pPr lvl="1" hangingPunct="1"/>
            <a:endParaRPr lang="en-AU">
              <a:solidFill>
                <a:schemeClr val="bg1"/>
              </a:solidFill>
              <a:latin typeface="Stellar" panose="02000506040000020004" pitchFamily="50" charset="0"/>
            </a:endParaRPr>
          </a:p>
          <a:p>
            <a:pPr marL="444500" lvl="1" indent="0" hangingPunct="1">
              <a:buNone/>
            </a:pPr>
            <a:endParaRPr lang="en-AU">
              <a:solidFill>
                <a:schemeClr val="bg1"/>
              </a:solidFill>
              <a:latin typeface="Stellar" panose="02000506040000020004" pitchFamily="50" charset="0"/>
            </a:endParaRPr>
          </a:p>
          <a:p>
            <a:pPr lvl="1" hangingPunct="1"/>
            <a:endParaRPr lang="en-AU">
              <a:solidFill>
                <a:schemeClr val="bg1"/>
              </a:solidFill>
              <a:latin typeface="Stellar" panose="02000506040000020004" pitchFamily="50" charset="0"/>
            </a:endParaRPr>
          </a:p>
        </p:txBody>
      </p:sp>
      <p:graphicFrame>
        <p:nvGraphicFramePr>
          <p:cNvPr id="5" name="Diagram 4">
            <a:extLst>
              <a:ext uri="{FF2B5EF4-FFF2-40B4-BE49-F238E27FC236}">
                <a16:creationId xmlns:a16="http://schemas.microsoft.com/office/drawing/2014/main" id="{DBE73053-8A0F-A549-D8CC-1A2443C45C60}"/>
              </a:ext>
            </a:extLst>
          </p:cNvPr>
          <p:cNvGraphicFramePr/>
          <p:nvPr>
            <p:extLst>
              <p:ext uri="{D42A27DB-BD31-4B8C-83A1-F6EECF244321}">
                <p14:modId xmlns:p14="http://schemas.microsoft.com/office/powerpoint/2010/main" val="4149771404"/>
              </p:ext>
            </p:extLst>
          </p:nvPr>
        </p:nvGraphicFramePr>
        <p:xfrm>
          <a:off x="13159408" y="2384935"/>
          <a:ext cx="10042939" cy="80675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52CA7773-BA74-B2BD-9507-03ED3B413393}"/>
              </a:ext>
            </a:extLst>
          </p:cNvPr>
          <p:cNvSpPr txBox="1"/>
          <p:nvPr/>
        </p:nvSpPr>
        <p:spPr>
          <a:xfrm>
            <a:off x="12188688" y="6712225"/>
            <a:ext cx="12195312" cy="1077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a:solidFill>
                  <a:schemeClr val="bg1"/>
                </a:solidFill>
                <a:latin typeface="Stellar" panose="02000506040000020004" pitchFamily="50" charset="0"/>
              </a:rPr>
              <a:t>Scientific </a:t>
            </a:r>
          </a:p>
          <a:p>
            <a:r>
              <a:rPr lang="en-AU">
                <a:solidFill>
                  <a:schemeClr val="bg1"/>
                </a:solidFill>
                <a:latin typeface="Stellar" panose="02000506040000020004" pitchFamily="50" charset="0"/>
              </a:rPr>
              <a:t>method</a:t>
            </a:r>
            <a:endParaRPr lang="en-AU"/>
          </a:p>
        </p:txBody>
      </p:sp>
      <p:sp>
        <p:nvSpPr>
          <p:cNvPr id="8" name="TextBox 7">
            <a:extLst>
              <a:ext uri="{FF2B5EF4-FFF2-40B4-BE49-F238E27FC236}">
                <a16:creationId xmlns:a16="http://schemas.microsoft.com/office/drawing/2014/main" id="{1188819E-36DC-5511-018B-FFC1BFB8F174}"/>
              </a:ext>
            </a:extLst>
          </p:cNvPr>
          <p:cNvSpPr txBox="1"/>
          <p:nvPr/>
        </p:nvSpPr>
        <p:spPr>
          <a:xfrm>
            <a:off x="8100391" y="10797264"/>
            <a:ext cx="3458817" cy="1067599"/>
          </a:xfrm>
          <a:prstGeom prst="rect">
            <a:avLst/>
          </a:prstGeom>
          <a:solidFill>
            <a:srgbClr val="0000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AU" sz="6000" b="1" i="0" u="none" strike="noStrike" kern="0" cap="none" spc="0" normalizeH="0" baseline="0" noProof="0">
                <a:ln>
                  <a:noFill/>
                </a:ln>
                <a:solidFill>
                  <a:prstClr val="white"/>
                </a:solidFill>
                <a:effectLst/>
                <a:uLnTx/>
                <a:uFillTx/>
                <a:latin typeface="Stellar" panose="02000506040000020004" pitchFamily="50" charset="0"/>
                <a:sym typeface="Helvetica Neue"/>
              </a:rPr>
              <a:t>audience!</a:t>
            </a:r>
            <a:endParaRPr kumimoji="0" lang="en-AU" sz="60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6" name="TextBox 5">
            <a:extLst>
              <a:ext uri="{FF2B5EF4-FFF2-40B4-BE49-F238E27FC236}">
                <a16:creationId xmlns:a16="http://schemas.microsoft.com/office/drawing/2014/main" id="{73C039A9-46AE-1DF3-6861-CE7F7F1F6318}"/>
              </a:ext>
            </a:extLst>
          </p:cNvPr>
          <p:cNvSpPr txBox="1"/>
          <p:nvPr/>
        </p:nvSpPr>
        <p:spPr>
          <a:xfrm>
            <a:off x="-3262009" y="12131526"/>
            <a:ext cx="12195312"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sz="4000" b="0">
                <a:solidFill>
                  <a:schemeClr val="bg1"/>
                </a:solidFill>
                <a:latin typeface="Stellar" panose="02000506040000020004" pitchFamily="50" charset="0"/>
              </a:rPr>
              <a:t>Instructor: Mia</a:t>
            </a:r>
            <a:endParaRPr lang="en-AU" sz="4000" b="0"/>
          </a:p>
        </p:txBody>
      </p:sp>
    </p:spTree>
    <p:extLst>
      <p:ext uri="{BB962C8B-B14F-4D97-AF65-F5344CB8AC3E}">
        <p14:creationId xmlns:p14="http://schemas.microsoft.com/office/powerpoint/2010/main" val="31955711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White">
  <a:themeElements>
    <a:clrScheme name="BinarX Word Doc Colours">
      <a:dk1>
        <a:sysClr val="windowText" lastClr="000000"/>
      </a:dk1>
      <a:lt1>
        <a:sysClr val="window" lastClr="FFFFFF"/>
      </a:lt1>
      <a:dk2>
        <a:srgbClr val="373545"/>
      </a:dk2>
      <a:lt2>
        <a:srgbClr val="CEDBE6"/>
      </a:lt2>
      <a:accent1>
        <a:srgbClr val="5673B8"/>
      </a:accent1>
      <a:accent2>
        <a:srgbClr val="EA5329"/>
      </a:accent2>
      <a:accent3>
        <a:srgbClr val="75BDA7"/>
      </a:accent3>
      <a:accent4>
        <a:srgbClr val="7A8C8E"/>
      </a:accent4>
      <a:accent5>
        <a:srgbClr val="84ACB6"/>
      </a:accent5>
      <a:accent6>
        <a:srgbClr val="2683C6"/>
      </a:accent6>
      <a:hlink>
        <a:srgbClr val="6B9F25"/>
      </a:hlink>
      <a:folHlink>
        <a:srgbClr val="9F6715"/>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B2862965B20C44C943B8CAA8223E757" ma:contentTypeVersion="18" ma:contentTypeDescription="Create a new document." ma:contentTypeScope="" ma:versionID="d31381faa1a5a48f6d70ddca8e920a65">
  <xsd:schema xmlns:xsd="http://www.w3.org/2001/XMLSchema" xmlns:xs="http://www.w3.org/2001/XMLSchema" xmlns:p="http://schemas.microsoft.com/office/2006/metadata/properties" xmlns:ns2="a6b3153b-6211-49e8-b9df-4ed7471cd786" xmlns:ns3="b68631fe-1afa-4047-a259-e724fa491ab9" targetNamespace="http://schemas.microsoft.com/office/2006/metadata/properties" ma:root="true" ma:fieldsID="2644360d0b548fd2cb6298158d3a8b43" ns2:_="" ns3:_="">
    <xsd:import namespace="a6b3153b-6211-49e8-b9df-4ed7471cd786"/>
    <xsd:import namespace="b68631fe-1afa-4047-a259-e724fa491ab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Location"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b3153b-6211-49e8-b9df-4ed7471cd7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058b0421-3d9b-4d43-8840-b275eef407cc" ma:termSetId="09814cd3-568e-fe90-9814-8d621ff8fb84" ma:anchorId="fba54fb3-c3e1-fe81-a776-ca4b69148c4d" ma:open="true" ma:isKeyword="false">
      <xsd:complexType>
        <xsd:sequence>
          <xsd:element ref="pc:Terms" minOccurs="0" maxOccurs="1"/>
        </xsd:sequence>
      </xsd:complexType>
    </xsd:element>
    <xsd:element name="MediaServiceLocation" ma:index="22" nillable="true" ma:displayName="Location"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68631fe-1afa-4047-a259-e724fa491ab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057a195-2fb0-4d93-9fa0-d4ca75dee357}" ma:internalName="TaxCatchAll" ma:showField="CatchAllData" ma:web="b68631fe-1afa-4047-a259-e724fa491ab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b68631fe-1afa-4047-a259-e724fa491ab9">
      <UserInfo>
        <DisplayName>Jessica Morrison</DisplayName>
        <AccountId>30</AccountId>
        <AccountType/>
      </UserInfo>
      <UserInfo>
        <DisplayName>Renae Sayers</DisplayName>
        <AccountId>10</AccountId>
        <AccountType/>
      </UserInfo>
      <UserInfo>
        <DisplayName>Phil Bland</DisplayName>
        <AccountId>26</AccountId>
        <AccountType/>
      </UserInfo>
    </SharedWithUsers>
    <MediaLengthInSeconds xmlns="a6b3153b-6211-49e8-b9df-4ed7471cd786" xsi:nil="true"/>
    <lcf76f155ced4ddcb4097134ff3c332f xmlns="a6b3153b-6211-49e8-b9df-4ed7471cd786">
      <Terms xmlns="http://schemas.microsoft.com/office/infopath/2007/PartnerControls"/>
    </lcf76f155ced4ddcb4097134ff3c332f>
    <TaxCatchAll xmlns="b68631fe-1afa-4047-a259-e724fa491ab9" xsi:nil="true"/>
  </documentManagement>
</p:properties>
</file>

<file path=customXml/itemProps1.xml><?xml version="1.0" encoding="utf-8"?>
<ds:datastoreItem xmlns:ds="http://schemas.openxmlformats.org/officeDocument/2006/customXml" ds:itemID="{5FCBFB47-BD8C-496C-911A-3FC7CE809AF9}">
  <ds:schemaRefs>
    <ds:schemaRef ds:uri="http://schemas.microsoft.com/sharepoint/v3/contenttype/forms"/>
  </ds:schemaRefs>
</ds:datastoreItem>
</file>

<file path=customXml/itemProps2.xml><?xml version="1.0" encoding="utf-8"?>
<ds:datastoreItem xmlns:ds="http://schemas.openxmlformats.org/officeDocument/2006/customXml" ds:itemID="{6AB27BC5-463A-4BC3-8078-20C318CF6FD6}">
  <ds:schemaRefs>
    <ds:schemaRef ds:uri="a6b3153b-6211-49e8-b9df-4ed7471cd786"/>
    <ds:schemaRef ds:uri="b68631fe-1afa-4047-a259-e724fa491ab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EC28ED9-B71D-4A54-9162-44C2238F6A87}">
  <ds:schemaRefs>
    <ds:schemaRef ds:uri="a6b3153b-6211-49e8-b9df-4ed7471cd786"/>
    <ds:schemaRef ds:uri="b68631fe-1afa-4047-a259-e724fa491ab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10</Slides>
  <Notes>10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White</vt:lpstr>
      <vt:lpstr>PowerPoint Presentation</vt:lpstr>
      <vt:lpstr>PowerPoint Presentation</vt:lpstr>
      <vt:lpstr>Communicating with  Impact</vt:lpstr>
      <vt:lpstr>Consider your  Audience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 Berry</dc:creator>
  <cp:revision>2</cp:revision>
  <cp:lastPrinted>1601-01-01T00:00:00Z</cp:lastPrinted>
  <dcterms:modified xsi:type="dcterms:W3CDTF">2024-02-28T03:46:17Z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0x01010022A7C86FE5DDF54E8168A5AD6053C1CE</vt:lpwstr>
  </property>
  <property fmtid="{D5CDD505-2E9C-101B-9397-08002B2CF9AE}" pid="3" name="Order">
    <vt:r8>10600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MediaServiceImageTags">
    <vt:lpwstr/>
  </property>
</Properties>
</file>

<file path=docProps/thumbnail.jpeg>
</file>